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2"/>
  </p:notesMasterIdLst>
  <p:sldIdLst>
    <p:sldId id="256" r:id="rId2"/>
    <p:sldId id="258" r:id="rId3"/>
    <p:sldId id="263" r:id="rId4"/>
    <p:sldId id="257" r:id="rId5"/>
    <p:sldId id="305" r:id="rId6"/>
    <p:sldId id="297" r:id="rId7"/>
    <p:sldId id="302" r:id="rId8"/>
    <p:sldId id="303" r:id="rId9"/>
    <p:sldId id="304" r:id="rId10"/>
    <p:sldId id="298" r:id="rId11"/>
    <p:sldId id="306" r:id="rId12"/>
    <p:sldId id="299" r:id="rId13"/>
    <p:sldId id="309" r:id="rId14"/>
    <p:sldId id="311" r:id="rId15"/>
    <p:sldId id="310" r:id="rId16"/>
    <p:sldId id="312" r:id="rId17"/>
    <p:sldId id="313" r:id="rId18"/>
    <p:sldId id="316" r:id="rId19"/>
    <p:sldId id="317" r:id="rId20"/>
    <p:sldId id="315" r:id="rId21"/>
    <p:sldId id="318" r:id="rId22"/>
    <p:sldId id="30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14" r:id="rId31"/>
    <p:sldId id="326" r:id="rId32"/>
    <p:sldId id="300" r:id="rId33"/>
    <p:sldId id="328" r:id="rId34"/>
    <p:sldId id="327" r:id="rId35"/>
    <p:sldId id="329" r:id="rId36"/>
    <p:sldId id="301" r:id="rId37"/>
    <p:sldId id="259" r:id="rId38"/>
    <p:sldId id="307" r:id="rId39"/>
    <p:sldId id="274" r:id="rId40"/>
    <p:sldId id="330" r:id="rId41"/>
  </p:sldIdLst>
  <p:sldSz cx="9144000" cy="5143500" type="screen16x9"/>
  <p:notesSz cx="6858000" cy="9144000"/>
  <p:embeddedFontLst>
    <p:embeddedFont>
      <p:font typeface="Advent Pro SemiBold" panose="02010600030101010101" charset="0"/>
      <p:regular r:id="rId43"/>
      <p:bold r:id="rId44"/>
    </p:embeddedFont>
    <p:embeddedFont>
      <p:font typeface="Cambria Math" panose="02040503050406030204" pitchFamily="18" charset="0"/>
      <p:regular r:id="rId45"/>
    </p:embeddedFont>
    <p:embeddedFont>
      <p:font typeface="Fira Sans Condensed Medium" panose="020B0603050000020004" pitchFamily="34" charset="0"/>
      <p:regular r:id="rId46"/>
      <p:bold r:id="rId47"/>
      <p:italic r:id="rId48"/>
      <p:boldItalic r:id="rId49"/>
    </p:embeddedFont>
    <p:embeddedFont>
      <p:font typeface="Fira Sans Extra Condensed Medium" panose="02010600030101010101" charset="0"/>
      <p:regular r:id="rId50"/>
      <p:bold r:id="rId51"/>
      <p:italic r:id="rId52"/>
      <p:boldItalic r:id="rId53"/>
    </p:embeddedFont>
    <p:embeddedFont>
      <p:font typeface="Livvic Light" panose="020B0604020202020204" pitchFamily="2" charset="0"/>
      <p:italic r:id="rId54"/>
    </p:embeddedFont>
    <p:embeddedFont>
      <p:font typeface="Maven Pro" panose="02010600030101010101" charset="0"/>
      <p:regular r:id="rId55"/>
      <p:bold r:id="rId56"/>
    </p:embeddedFont>
    <p:embeddedFont>
      <p:font typeface="Nunito Light" pitchFamily="2" charset="0"/>
      <p:regular r:id="rId57"/>
      <p:italic r:id="rId58"/>
    </p:embeddedFont>
    <p:embeddedFont>
      <p:font typeface="Share Tech" panose="02010600030101010101" charset="0"/>
      <p:regular r:id="rId59"/>
    </p:embeddedFont>
    <p:embeddedFont>
      <p:font typeface="Sitka Text" panose="02000505000000020004" pitchFamily="2" charset="0"/>
      <p:regular r:id="rId60"/>
      <p:bold r:id="rId61"/>
      <p:italic r:id="rId62"/>
      <p:boldItalic r:id="rId63"/>
    </p:embeddedFont>
    <p:embeddedFont>
      <p:font typeface="Sylfaen" panose="010A0502050306030303" pitchFamily="18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E CRAB" initials="XC" lastIdx="1" clrIdx="0">
    <p:extLst>
      <p:ext uri="{19B8F6BF-5375-455C-9EA6-DF929625EA0E}">
        <p15:presenceInfo xmlns:p15="http://schemas.microsoft.com/office/powerpoint/2012/main" userId="f6b15dae3aa872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73"/>
    <a:srgbClr val="00CFCC"/>
    <a:srgbClr val="E86841"/>
    <a:srgbClr val="002845"/>
    <a:srgbClr val="FFD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63BFBD-97CD-4039-91E6-24707C55B9A1}">
  <a:tblStyle styleId="{E163BFBD-97CD-4039-91E6-24707C55B9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95" d="100"/>
          <a:sy n="95" d="100"/>
        </p:scale>
        <p:origin x="8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78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93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39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702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44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69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216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22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20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3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485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67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899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032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784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58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449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18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15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35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799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57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540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09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3" r:id="rId10"/>
    <p:sldLayoutId id="2147483666" r:id="rId11"/>
    <p:sldLayoutId id="2147483667" r:id="rId12"/>
    <p:sldLayoutId id="214748366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jigsaw-toxic-comment-classification-challeng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72200" y="3269477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Machine Learning (1002)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Group 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谢欣言</a:t>
            </a:r>
            <a:r>
              <a:rPr lang="zh-CN" altLang="en-US" dirty="0"/>
              <a:t> </a:t>
            </a:r>
            <a:r>
              <a:rPr lang="en-US" altLang="zh-CN" b="1" dirty="0"/>
              <a:t>1930026136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焦海旭</a:t>
            </a:r>
            <a:r>
              <a:rPr lang="zh-CN" altLang="en-US" dirty="0"/>
              <a:t> </a:t>
            </a:r>
            <a:r>
              <a:rPr lang="en-US" altLang="zh-CN" b="1" dirty="0"/>
              <a:t>1930026057</a:t>
            </a: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5773999" y="4525589"/>
            <a:ext cx="170575" cy="743324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477346" y="1063017"/>
            <a:ext cx="8189289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CFCC"/>
                </a:solidFill>
              </a:rPr>
              <a:t>Classification</a:t>
            </a:r>
            <a:r>
              <a:rPr lang="en-US" b="1" dirty="0">
                <a:solidFill>
                  <a:schemeClr val="bg1"/>
                </a:solidFill>
              </a:rPr>
              <a:t> of Negative Emotions in </a:t>
            </a:r>
            <a:r>
              <a:rPr lang="en-US" b="1" dirty="0">
                <a:solidFill>
                  <a:srgbClr val="00CFCC"/>
                </a:solidFill>
              </a:rPr>
              <a:t>Online Comments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06390" y="2535025"/>
            <a:ext cx="36572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Preprocessing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933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sz="3000" dirty="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5930178" y="434041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Natrual Language to Vectors</a:t>
            </a:r>
            <a:endParaRPr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038041" y="116668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Remove noise</a:t>
            </a:r>
            <a:endParaRPr dirty="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3573974" y="302566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Stopwords</a:t>
            </a:r>
            <a:r>
              <a:rPr lang="en-US" dirty="0"/>
              <a:t> </a:t>
            </a:r>
            <a:r>
              <a:rPr lang="en-US" altLang="zh-CN" dirty="0"/>
              <a:t>&amp; Stemming</a:t>
            </a:r>
            <a:endParaRPr dirty="0"/>
          </a:p>
        </p:txBody>
      </p:sp>
      <p:sp>
        <p:nvSpPr>
          <p:cNvPr id="609" name="Google Shape;609;p30"/>
          <p:cNvSpPr/>
          <p:nvPr/>
        </p:nvSpPr>
        <p:spPr>
          <a:xfrm>
            <a:off x="503129" y="1016774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30"/>
          <p:cNvSpPr/>
          <p:nvPr/>
        </p:nvSpPr>
        <p:spPr>
          <a:xfrm>
            <a:off x="7864934" y="4005664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147314" y="2244042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cxnSpLocks/>
            <a:stCxn id="609" idx="3"/>
            <a:endCxn id="611" idx="0"/>
          </p:cNvCxnSpPr>
          <p:nvPr/>
        </p:nvCxnSpPr>
        <p:spPr>
          <a:xfrm>
            <a:off x="1227029" y="1378724"/>
            <a:ext cx="3282235" cy="865318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cxnSpLocks/>
            <a:stCxn id="611" idx="3"/>
            <a:endCxn id="610" idx="0"/>
          </p:cNvCxnSpPr>
          <p:nvPr/>
        </p:nvCxnSpPr>
        <p:spPr>
          <a:xfrm>
            <a:off x="4871214" y="2605992"/>
            <a:ext cx="3355670" cy="1399672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664001" y="1156234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4267083" y="2367153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7984971" y="4144792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" name="图片 15">
            <a:extLst>
              <a:ext uri="{FF2B5EF4-FFF2-40B4-BE49-F238E27FC236}">
                <a16:creationId xmlns:a16="http://schemas.microsoft.com/office/drawing/2014/main" id="{F48D87F1-7C55-D743-9FF5-3D63A0D0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689" y="2010284"/>
            <a:ext cx="2560369" cy="242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图片 151">
            <a:extLst>
              <a:ext uri="{FF2B5EF4-FFF2-40B4-BE49-F238E27FC236}">
                <a16:creationId xmlns:a16="http://schemas.microsoft.com/office/drawing/2014/main" id="{FD52A6F3-D2C5-686C-CEB2-4165B6E6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594" y="1247230"/>
            <a:ext cx="3185627" cy="3361881"/>
          </a:xfrm>
          <a:prstGeom prst="rect">
            <a:avLst/>
          </a:prstGeom>
        </p:spPr>
      </p:pic>
      <p:pic>
        <p:nvPicPr>
          <p:cNvPr id="153" name="图片 152">
            <a:extLst>
              <a:ext uri="{FF2B5EF4-FFF2-40B4-BE49-F238E27FC236}">
                <a16:creationId xmlns:a16="http://schemas.microsoft.com/office/drawing/2014/main" id="{B4C15BC4-9AB6-0A03-ABAE-E36D5B1A4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453"/>
          <a:stretch/>
        </p:blipFill>
        <p:spPr>
          <a:xfrm>
            <a:off x="5064775" y="74416"/>
            <a:ext cx="4049288" cy="2710215"/>
          </a:xfrm>
          <a:prstGeom prst="rect">
            <a:avLst/>
          </a:prstGeom>
        </p:spPr>
      </p:pic>
      <p:pic>
        <p:nvPicPr>
          <p:cNvPr id="154" name="图片 153">
            <a:extLst>
              <a:ext uri="{FF2B5EF4-FFF2-40B4-BE49-F238E27FC236}">
                <a16:creationId xmlns:a16="http://schemas.microsoft.com/office/drawing/2014/main" id="{936F7AD4-DA3E-8D2C-C524-536966AF5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67" y="2191832"/>
            <a:ext cx="2576806" cy="2534056"/>
          </a:xfrm>
          <a:prstGeom prst="rect">
            <a:avLst/>
          </a:prstGeom>
        </p:spPr>
      </p:pic>
      <p:pic>
        <p:nvPicPr>
          <p:cNvPr id="158" name="图片 22">
            <a:extLst>
              <a:ext uri="{FF2B5EF4-FFF2-40B4-BE49-F238E27FC236}">
                <a16:creationId xmlns:a16="http://schemas.microsoft.com/office/drawing/2014/main" id="{78CF6B91-CB4D-75C0-5285-1C7AF97B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91" y="998322"/>
            <a:ext cx="2742021" cy="5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文本框 158">
            <a:extLst>
              <a:ext uri="{FF2B5EF4-FFF2-40B4-BE49-F238E27FC236}">
                <a16:creationId xmlns:a16="http://schemas.microsoft.com/office/drawing/2014/main" id="{2A6BE421-C46F-6980-E2D1-4336207312CA}"/>
              </a:ext>
            </a:extLst>
          </p:cNvPr>
          <p:cNvSpPr txBox="1"/>
          <p:nvPr/>
        </p:nvSpPr>
        <p:spPr>
          <a:xfrm>
            <a:off x="1902739" y="1837885"/>
            <a:ext cx="47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TFIDF</a:t>
            </a:r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9C01F266-B32A-F2CA-F0DA-4F529BF1C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540" y="2096876"/>
            <a:ext cx="5620584" cy="1925859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7B54551F-7CEA-732F-C4C8-DA9EF3E5638C}"/>
              </a:ext>
            </a:extLst>
          </p:cNvPr>
          <p:cNvSpPr txBox="1"/>
          <p:nvPr/>
        </p:nvSpPr>
        <p:spPr>
          <a:xfrm>
            <a:off x="2111539" y="1909885"/>
            <a:ext cx="4771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Word Embeddings</a:t>
            </a:r>
          </a:p>
          <a:p>
            <a:pPr lvl="0" algn="ctr">
              <a:buSzPts val="1000"/>
              <a:defRPr/>
            </a:pPr>
            <a:r>
              <a:rPr lang="en-US" altLang="zh-CN" b="1" dirty="0">
                <a:solidFill>
                  <a:srgbClr val="FFFFFF"/>
                </a:solidFill>
                <a:latin typeface="Maven Pro"/>
                <a:sym typeface="Maven Pro"/>
              </a:rPr>
              <a:t>(Glove, </a:t>
            </a:r>
            <a:r>
              <a:rPr lang="en-US" altLang="zh-CN" b="1" dirty="0" err="1">
                <a:solidFill>
                  <a:srgbClr val="FFFFFF"/>
                </a:solidFill>
                <a:latin typeface="Maven Pro"/>
                <a:sym typeface="Maven Pro"/>
              </a:rPr>
              <a:t>fastText</a:t>
            </a:r>
            <a:r>
              <a:rPr lang="en-US" altLang="zh-CN" b="1" dirty="0">
                <a:solidFill>
                  <a:srgbClr val="FFFFFF"/>
                </a:solidFill>
                <a:latin typeface="Maven Pro"/>
                <a:sym typeface="Maven Pro"/>
              </a:rPr>
              <a:t>, word2vec)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pic>
        <p:nvPicPr>
          <p:cNvPr id="167" name="图片 166">
            <a:extLst>
              <a:ext uri="{FF2B5EF4-FFF2-40B4-BE49-F238E27FC236}">
                <a16:creationId xmlns:a16="http://schemas.microsoft.com/office/drawing/2014/main" id="{526EDE37-50A8-431D-C518-3D2EFF40F2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484" b="67133"/>
          <a:stretch/>
        </p:blipFill>
        <p:spPr>
          <a:xfrm>
            <a:off x="1038897" y="2710396"/>
            <a:ext cx="7066205" cy="1193357"/>
          </a:xfrm>
          <a:prstGeom prst="rect">
            <a:avLst/>
          </a:prstGeom>
        </p:spPr>
      </p:pic>
      <p:pic>
        <p:nvPicPr>
          <p:cNvPr id="168" name="图片 27">
            <a:extLst>
              <a:ext uri="{FF2B5EF4-FFF2-40B4-BE49-F238E27FC236}">
                <a16:creationId xmlns:a16="http://schemas.microsoft.com/office/drawing/2014/main" id="{61E00732-F82D-7128-5E23-261F0CD37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30"/>
          <a:stretch>
            <a:fillRect/>
          </a:stretch>
        </p:blipFill>
        <p:spPr bwMode="auto">
          <a:xfrm>
            <a:off x="2995034" y="1019977"/>
            <a:ext cx="3004027" cy="61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图片 28">
            <a:extLst>
              <a:ext uri="{FF2B5EF4-FFF2-40B4-BE49-F238E27FC236}">
                <a16:creationId xmlns:a16="http://schemas.microsoft.com/office/drawing/2014/main" id="{E30A900D-C738-965D-9869-4E7CC57D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1" y="839701"/>
            <a:ext cx="2844859" cy="97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图片 29">
            <a:extLst>
              <a:ext uri="{FF2B5EF4-FFF2-40B4-BE49-F238E27FC236}">
                <a16:creationId xmlns:a16="http://schemas.microsoft.com/office/drawing/2014/main" id="{48C9DB8A-B40A-3476-F415-A39922D3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132" y="1035259"/>
            <a:ext cx="2947527" cy="6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2" name="副标题 661">
            <a:extLst>
              <a:ext uri="{FF2B5EF4-FFF2-40B4-BE49-F238E27FC236}">
                <a16:creationId xmlns:a16="http://schemas.microsoft.com/office/drawing/2014/main" id="{F064C56B-F624-1D13-E447-46F246861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D29828D-E2E0-7126-7EF0-509DEF3539FA}"/>
              </a:ext>
            </a:extLst>
          </p:cNvPr>
          <p:cNvSpPr txBox="1"/>
          <p:nvPr/>
        </p:nvSpPr>
        <p:spPr>
          <a:xfrm>
            <a:off x="4853109" y="1650263"/>
            <a:ext cx="4771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lang="en-US" altLang="zh-CN" b="1" dirty="0">
                <a:solidFill>
                  <a:srgbClr val="FFFFFF"/>
                </a:solidFill>
                <a:latin typeface="Maven Pro"/>
                <a:sym typeface="Maven Pro"/>
              </a:rPr>
              <a:t>USE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(Universal Sentence Encoder)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E779F556-C73E-1FBF-9C01-8C2FA400A8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381" y="849600"/>
            <a:ext cx="4944437" cy="418870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D4DAF03-FE5F-E5C3-A23F-9F72564594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772" y="2175117"/>
            <a:ext cx="5719809" cy="269758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825579DF-8EFB-F996-F169-BD08D927D4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9219" y="1293597"/>
            <a:ext cx="3704762" cy="714286"/>
          </a:xfrm>
          <a:prstGeom prst="rect">
            <a:avLst/>
          </a:prstGeom>
        </p:spPr>
      </p:pic>
      <p:sp>
        <p:nvSpPr>
          <p:cNvPr id="60" name="Google Shape;506;p28">
            <a:extLst>
              <a:ext uri="{FF2B5EF4-FFF2-40B4-BE49-F238E27FC236}">
                <a16:creationId xmlns:a16="http://schemas.microsoft.com/office/drawing/2014/main" id="{2BE8C1EE-6487-B9E5-AF92-E9912547AC11}"/>
              </a:ext>
            </a:extLst>
          </p:cNvPr>
          <p:cNvSpPr txBox="1">
            <a:spLocks/>
          </p:cNvSpPr>
          <p:nvPr/>
        </p:nvSpPr>
        <p:spPr>
          <a:xfrm>
            <a:off x="1520073" y="4437249"/>
            <a:ext cx="4285745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indent="0" algn="l">
              <a:lnSpc>
                <a:spcPct val="150000"/>
              </a:lnSpc>
            </a:pPr>
            <a:r>
              <a:rPr lang="en-US" altLang="zh-CN" b="1">
                <a:solidFill>
                  <a:schemeClr val="accent4">
                    <a:lumMod val="75000"/>
                  </a:schemeClr>
                </a:solidFill>
              </a:rPr>
              <a:t>512 dimensions!</a:t>
            </a:r>
            <a:endParaRPr lang="zh-CN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58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0"/>
      <p:bldP spid="601" grpId="1"/>
      <p:bldP spid="602" grpId="0"/>
      <p:bldP spid="604" grpId="0"/>
      <p:bldP spid="604" grpId="1"/>
      <p:bldP spid="604" grpId="2"/>
      <p:bldP spid="609" grpId="0" animBg="1"/>
      <p:bldP spid="610" grpId="0" animBg="1"/>
      <p:bldP spid="610" grpId="1" animBg="1"/>
      <p:bldP spid="611" grpId="0" animBg="1"/>
      <p:bldP spid="611" grpId="1" animBg="1"/>
      <p:bldP spid="611" grpId="2" animBg="1"/>
      <p:bldP spid="159" grpId="0"/>
      <p:bldP spid="159" grpId="1"/>
      <p:bldP spid="166" grpId="0"/>
      <p:bldP spid="166" grpId="1"/>
      <p:bldP spid="56" grpId="0"/>
      <p:bldP spid="6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06390" y="2535025"/>
            <a:ext cx="36572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Models &amp; Algorithms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49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Logistic Regression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sz="2000" dirty="0">
                <a:solidFill>
                  <a:schemeClr val="accent3"/>
                </a:solidFill>
              </a:rPr>
              <a:t>(implemented by ourselves)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7120579" y="1157464"/>
            <a:ext cx="3391363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l">
              <a:lnSpc>
                <a:spcPct val="150000"/>
              </a:lnSpc>
              <a:buNone/>
            </a:pPr>
            <a:r>
              <a:rPr lang="en-US" altLang="zh-CN" sz="2000" b="1" dirty="0"/>
              <a:t>TFIDF</a:t>
            </a:r>
            <a:endParaRPr lang="zh-CN" altLang="zh-CN" sz="1600" b="1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322969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Logistic Regression</a:t>
            </a:r>
            <a:endParaRPr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A644253-A91F-190B-4DF9-A5E51C9F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6" y="1157464"/>
            <a:ext cx="3457143" cy="2828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7B552F-20D7-3A57-B5C8-B91E187F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39" y="989475"/>
            <a:ext cx="4782986" cy="2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F48B3-927A-2641-B115-2F2F4E660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30587"/>
            <a:ext cx="2403142" cy="23461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F59B96-ECB4-D6F3-3DB4-035F040F7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212" y="1730587"/>
            <a:ext cx="2048788" cy="258451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18726F6-C2EE-38B8-D036-1925D4A96170}"/>
              </a:ext>
            </a:extLst>
          </p:cNvPr>
          <p:cNvSpPr txBox="1"/>
          <p:nvPr/>
        </p:nvSpPr>
        <p:spPr>
          <a:xfrm>
            <a:off x="5052139" y="1194889"/>
            <a:ext cx="1442864" cy="49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None/>
              <a:tabLst/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Maven Pro"/>
                <a:sym typeface="Maven Pro"/>
              </a:rPr>
              <a:t>USE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33C8A64-505A-C996-1B49-B94D9E15EFA9}"/>
              </a:ext>
            </a:extLst>
          </p:cNvPr>
          <p:cNvSpPr txBox="1"/>
          <p:nvPr/>
        </p:nvSpPr>
        <p:spPr>
          <a:xfrm>
            <a:off x="4130411" y="4150185"/>
            <a:ext cx="3286319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None/>
              <a:tabLst/>
              <a:defRPr/>
            </a:pP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latin typeface="Maven Pro"/>
                <a:sym typeface="Maven Pro"/>
              </a:rPr>
              <a:t>USE is much better!</a:t>
            </a:r>
            <a:endParaRPr kumimoji="0" lang="zh-CN" altLang="zh-CN" sz="18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96562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build="p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BP Neural Network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sz="2000" dirty="0">
                <a:solidFill>
                  <a:schemeClr val="accent3"/>
                </a:solidFill>
              </a:rPr>
              <a:t>(implemented by ourselves)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0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496805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BP Neural Network (Using USE)</a:t>
            </a:r>
            <a:endParaRPr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9FCCBD-2007-B514-4A23-FA762AB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86" y="1435700"/>
            <a:ext cx="4845627" cy="19879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54DEEC-42F8-FA42-51BC-474970FB6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0" y="3650826"/>
            <a:ext cx="7542857" cy="4380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C5F4D58-EE81-2739-015C-9915A9A16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331" y="1096341"/>
            <a:ext cx="5133333" cy="24476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118C9BC-5F83-DB2A-A359-77CD72FCF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663" y="3641302"/>
            <a:ext cx="2866667" cy="4476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C11D915-4814-EFC7-FD52-5CC4EC96E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086" y="1492790"/>
            <a:ext cx="1980952" cy="4190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E162570-EF75-B46D-15E9-6B30BF3EE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882" y="1067849"/>
            <a:ext cx="1466667" cy="10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4283FC-3620-A205-DEE6-26DCC42E69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139" y="2174795"/>
            <a:ext cx="8285714" cy="4571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FC7D4B1-61BB-0C94-C954-50C4EB085D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7235" y="4379557"/>
            <a:ext cx="3038095" cy="48571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5F2AFAD-1197-6AE3-2BA6-228491D9F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391" y="2672133"/>
            <a:ext cx="4734136" cy="1583847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8BF5954-D112-D16D-66C6-2D1CAFCA3151}"/>
              </a:ext>
            </a:extLst>
          </p:cNvPr>
          <p:cNvSpPr txBox="1"/>
          <p:nvPr/>
        </p:nvSpPr>
        <p:spPr>
          <a:xfrm>
            <a:off x="572997" y="1262773"/>
            <a:ext cx="1442864" cy="49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None/>
              <a:tabLst/>
              <a:defRPr/>
            </a:pPr>
            <a:r>
              <a:rPr lang="en-US" altLang="zh-CN" sz="2000" b="1" dirty="0" err="1">
                <a:solidFill>
                  <a:srgbClr val="FFFFFF"/>
                </a:solidFill>
                <a:latin typeface="Maven Pro"/>
                <a:sym typeface="Maven Pro"/>
              </a:rPr>
              <a:t>ReLU</a:t>
            </a:r>
            <a:r>
              <a:rPr lang="en-US" altLang="zh-CN" sz="2000" b="1" dirty="0">
                <a:solidFill>
                  <a:srgbClr val="FFFFFF"/>
                </a:solidFill>
                <a:latin typeface="Maven Pro"/>
                <a:sym typeface="Maven Pro"/>
              </a:rPr>
              <a:t>: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CB9C5AC-1053-CD6E-D80F-640D4B93C85F}"/>
              </a:ext>
            </a:extLst>
          </p:cNvPr>
          <p:cNvSpPr txBox="1"/>
          <p:nvPr/>
        </p:nvSpPr>
        <p:spPr>
          <a:xfrm>
            <a:off x="286944" y="1260292"/>
            <a:ext cx="1893625" cy="49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None/>
              <a:tabLst/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Maven Pro"/>
                <a:sym typeface="Maven Pro"/>
              </a:rPr>
              <a:t>Sigmoid: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43676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4808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6011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b="1" dirty="0"/>
              <a:t>RNN (</a:t>
            </a:r>
            <a:r>
              <a:rPr lang="en-US" b="1" dirty="0"/>
              <a:t>Recurrent Neural Network</a:t>
            </a:r>
            <a:r>
              <a:rPr lang="en" b="1" dirty="0"/>
              <a:t>)</a:t>
            </a:r>
            <a:endParaRPr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C572D3-0062-8F4D-4913-AC7F03E6C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9" y="989475"/>
            <a:ext cx="4569004" cy="232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07BAA9-E418-A54E-8EB4-82956D6A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95" y="3175279"/>
            <a:ext cx="4650224" cy="193712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A21D8C4-5E7A-4EC2-DBD6-58407A192584}"/>
              </a:ext>
            </a:extLst>
          </p:cNvPr>
          <p:cNvCxnSpPr>
            <a:cxnSpLocks/>
          </p:cNvCxnSpPr>
          <p:nvPr/>
        </p:nvCxnSpPr>
        <p:spPr>
          <a:xfrm>
            <a:off x="4518595" y="2805208"/>
            <a:ext cx="327876" cy="5096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2E5E08A-AAB1-17C2-5B1D-37AA9A5EB4CA}"/>
              </a:ext>
            </a:extLst>
          </p:cNvPr>
          <p:cNvSpPr txBox="1"/>
          <p:nvPr/>
        </p:nvSpPr>
        <p:spPr>
          <a:xfrm>
            <a:off x="4380247" y="3018886"/>
            <a:ext cx="3286319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None/>
              <a:tabLst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Maven Pro"/>
                <a:sym typeface="Maven Pro"/>
              </a:rPr>
              <a:t>Unfold the hidden layer</a:t>
            </a:r>
            <a:endParaRPr kumimoji="0" lang="zh-CN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63536A-2FBA-2111-782A-E9A3AF3CF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6778"/>
            <a:ext cx="2590476" cy="1580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CD19EA2-B5EB-CC77-4096-B55C8AD7895F}"/>
                  </a:ext>
                </a:extLst>
              </p:cNvPr>
              <p:cNvSpPr txBox="1"/>
              <p:nvPr/>
            </p:nvSpPr>
            <p:spPr>
              <a:xfrm>
                <a:off x="488390" y="3667057"/>
                <a:ext cx="33661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CD19EA2-B5EB-CC77-4096-B55C8AD78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" y="3667057"/>
                <a:ext cx="336617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9547816A-618E-D1A8-9737-685A001A516D}"/>
              </a:ext>
            </a:extLst>
          </p:cNvPr>
          <p:cNvSpPr txBox="1"/>
          <p:nvPr/>
        </p:nvSpPr>
        <p:spPr>
          <a:xfrm>
            <a:off x="1183479" y="4242281"/>
            <a:ext cx="135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Maven Pro"/>
              </a:rPr>
              <a:t>Current</a:t>
            </a:r>
            <a:r>
              <a:rPr lang="en-US" altLang="zh-CN" sz="1800" b="1" dirty="0">
                <a:solidFill>
                  <a:srgbClr val="FFFFFF"/>
                </a:solidFill>
                <a:latin typeface="Maven Pro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Maven Pro"/>
              </a:rPr>
              <a:t>input</a:t>
            </a:r>
            <a:endParaRPr lang="zh-CN" altLang="en-US" sz="1800" b="1" dirty="0">
              <a:solidFill>
                <a:srgbClr val="FF0000"/>
              </a:solidFill>
              <a:latin typeface="Maven Pro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8A6378-433F-7A1E-BE37-8BDF76174E88}"/>
              </a:ext>
            </a:extLst>
          </p:cNvPr>
          <p:cNvSpPr txBox="1"/>
          <p:nvPr/>
        </p:nvSpPr>
        <p:spPr>
          <a:xfrm>
            <a:off x="1982855" y="4165337"/>
            <a:ext cx="2407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Maven Pro"/>
              </a:rPr>
              <a:t>Past memory </a:t>
            </a: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Maven Pro"/>
              </a:rPr>
              <a:t>summary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F73A9E-673B-9626-7210-9D9A3815345E}"/>
              </a:ext>
            </a:extLst>
          </p:cNvPr>
          <p:cNvSpPr txBox="1"/>
          <p:nvPr/>
        </p:nvSpPr>
        <p:spPr>
          <a:xfrm>
            <a:off x="4846471" y="152041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FFFF"/>
                </a:solidFill>
                <a:latin typeface="Maven Pro"/>
              </a:rPr>
              <a:t>The network </a:t>
            </a:r>
            <a:r>
              <a:rPr lang="en-US" altLang="zh-CN" sz="1600" b="1" dirty="0">
                <a:solidFill>
                  <a:srgbClr val="FFFF00"/>
                </a:solidFill>
                <a:latin typeface="Maven Pro"/>
              </a:rPr>
              <a:t>“remembers” </a:t>
            </a:r>
            <a:r>
              <a:rPr lang="en-US" altLang="zh-CN" sz="1600" b="1" dirty="0">
                <a:solidFill>
                  <a:srgbClr val="FFFFFF"/>
                </a:solidFill>
                <a:latin typeface="Maven Pro"/>
              </a:rPr>
              <a:t>the previous information and applies it to the computation of the current layer.</a:t>
            </a:r>
            <a:endParaRPr lang="zh-CN" altLang="en-US" sz="1600" b="1" dirty="0">
              <a:solidFill>
                <a:srgbClr val="FFFFFF"/>
              </a:solidFill>
              <a:latin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8066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6011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b="1" dirty="0"/>
              <a:t>RNN (Recurrent Neural Network)</a:t>
            </a:r>
            <a:endParaRPr lang="en-US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8D142B-9D40-FAE0-AC50-15DEBEEB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93" y="989475"/>
            <a:ext cx="4996360" cy="244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630D1A-FA6F-BF95-8E17-B8C4968B9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062" y="3899478"/>
            <a:ext cx="666667" cy="771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D36983-314A-6978-D072-7ADB64083AA1}"/>
              </a:ext>
            </a:extLst>
          </p:cNvPr>
          <p:cNvSpPr txBox="1"/>
          <p:nvPr/>
        </p:nvSpPr>
        <p:spPr>
          <a:xfrm>
            <a:off x="1756724" y="3472198"/>
            <a:ext cx="64082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FF00"/>
                </a:solidFill>
                <a:latin typeface="Maven Pro"/>
              </a:rPr>
              <a:t>Gradient explosion/disappearance: </a:t>
            </a:r>
          </a:p>
          <a:p>
            <a:r>
              <a:rPr lang="en-US" altLang="zh-CN" sz="1600" b="1" dirty="0">
                <a:solidFill>
                  <a:srgbClr val="FFFFFF"/>
                </a:solidFill>
                <a:latin typeface="Maven Pro"/>
              </a:rPr>
              <a:t>In RNN, if the gradient between each step is too large/small (or using an improper activation function such as sigmoid), the gradient will become too large or 0.</a:t>
            </a:r>
            <a:endParaRPr lang="zh-CN" altLang="en-US" sz="1600" b="1" dirty="0">
              <a:solidFill>
                <a:srgbClr val="FFFFFF"/>
              </a:solidFill>
              <a:latin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9083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832281" y="2224026"/>
            <a:ext cx="1089591" cy="4865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Dataset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455170" y="2212052"/>
            <a:ext cx="1691435" cy="4865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&amp; Background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882900" y="2100317"/>
            <a:ext cx="1378137" cy="486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261206" y="2097827"/>
            <a:ext cx="1378137" cy="486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TABLE OF CONTENTS</a:t>
            </a:r>
            <a:endParaRPr b="1"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5736371" y="2101350"/>
            <a:ext cx="1378137" cy="486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882900" y="1250778"/>
            <a:ext cx="647578" cy="693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261206" y="1248288"/>
            <a:ext cx="647578" cy="6939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5736371" y="1251811"/>
            <a:ext cx="647578" cy="693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 rot="10800000" flipV="1">
            <a:off x="882900" y="1597748"/>
            <a:ext cx="12700" cy="74584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cxnSpLocks/>
            <a:stCxn id="482" idx="1"/>
            <a:endCxn id="478" idx="1"/>
          </p:cNvCxnSpPr>
          <p:nvPr/>
        </p:nvCxnSpPr>
        <p:spPr>
          <a:xfrm rot="10800000" flipV="1">
            <a:off x="3261206" y="1595258"/>
            <a:ext cx="12700" cy="74584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  <a:endCxn id="480" idx="1"/>
          </p:cNvCxnSpPr>
          <p:nvPr/>
        </p:nvCxnSpPr>
        <p:spPr>
          <a:xfrm rot="10800000" flipV="1">
            <a:off x="5736371" y="1598781"/>
            <a:ext cx="12700" cy="74584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5075658" y="581559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8234155" y="2224026"/>
            <a:ext cx="238624" cy="250419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983281" y="1338664"/>
            <a:ext cx="453560" cy="486552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3353606" y="1350943"/>
            <a:ext cx="453572" cy="488630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5830778" y="1384200"/>
            <a:ext cx="458764" cy="488658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471;p27">
            <a:extLst>
              <a:ext uri="{FF2B5EF4-FFF2-40B4-BE49-F238E27FC236}">
                <a16:creationId xmlns:a16="http://schemas.microsoft.com/office/drawing/2014/main" id="{CB51BE19-C768-49CA-7FC3-2D9A1705D07F}"/>
              </a:ext>
            </a:extLst>
          </p:cNvPr>
          <p:cNvSpPr txBox="1">
            <a:spLocks/>
          </p:cNvSpPr>
          <p:nvPr/>
        </p:nvSpPr>
        <p:spPr>
          <a:xfrm>
            <a:off x="4484345" y="4031317"/>
            <a:ext cx="1801519" cy="4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 altLang="zh-CN" dirty="0"/>
              <a:t>Results Analysis</a:t>
            </a:r>
            <a:endParaRPr lang="en-US" dirty="0"/>
          </a:p>
        </p:txBody>
      </p:sp>
      <p:sp>
        <p:nvSpPr>
          <p:cNvPr id="40" name="Google Shape;473;p27">
            <a:extLst>
              <a:ext uri="{FF2B5EF4-FFF2-40B4-BE49-F238E27FC236}">
                <a16:creationId xmlns:a16="http://schemas.microsoft.com/office/drawing/2014/main" id="{BA6223F1-30E5-5C5C-88E4-00DEF38BD743}"/>
              </a:ext>
            </a:extLst>
          </p:cNvPr>
          <p:cNvSpPr txBox="1">
            <a:spLocks/>
          </p:cNvSpPr>
          <p:nvPr/>
        </p:nvSpPr>
        <p:spPr>
          <a:xfrm>
            <a:off x="2076095" y="4041321"/>
            <a:ext cx="1298560" cy="4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 dirty="0"/>
              <a:t>Models &amp; Algorithms</a:t>
            </a:r>
          </a:p>
        </p:txBody>
      </p:sp>
      <p:sp>
        <p:nvSpPr>
          <p:cNvPr id="41" name="Google Shape;474;p27">
            <a:extLst>
              <a:ext uri="{FF2B5EF4-FFF2-40B4-BE49-F238E27FC236}">
                <a16:creationId xmlns:a16="http://schemas.microsoft.com/office/drawing/2014/main" id="{7ED3A96B-4CA3-0D54-B9E0-A209FABD3423}"/>
              </a:ext>
            </a:extLst>
          </p:cNvPr>
          <p:cNvSpPr txBox="1">
            <a:spLocks/>
          </p:cNvSpPr>
          <p:nvPr/>
        </p:nvSpPr>
        <p:spPr>
          <a:xfrm>
            <a:off x="6425439" y="2207037"/>
            <a:ext cx="1722075" cy="4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 dirty="0"/>
              <a:t>D</a:t>
            </a:r>
            <a:r>
              <a:rPr lang="en-US" altLang="zh-CN" dirty="0"/>
              <a:t>ata Preprocessing</a:t>
            </a:r>
            <a:endParaRPr lang="en-US" dirty="0"/>
          </a:p>
        </p:txBody>
      </p:sp>
      <p:sp>
        <p:nvSpPr>
          <p:cNvPr id="42" name="Google Shape;476;p27">
            <a:extLst>
              <a:ext uri="{FF2B5EF4-FFF2-40B4-BE49-F238E27FC236}">
                <a16:creationId xmlns:a16="http://schemas.microsoft.com/office/drawing/2014/main" id="{23AD9E99-E88D-664D-C4DC-72B652AECE18}"/>
              </a:ext>
            </a:extLst>
          </p:cNvPr>
          <p:cNvSpPr txBox="1">
            <a:spLocks/>
          </p:cNvSpPr>
          <p:nvPr/>
        </p:nvSpPr>
        <p:spPr>
          <a:xfrm>
            <a:off x="1436089" y="3937622"/>
            <a:ext cx="1403101" cy="4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 dirty="0"/>
              <a:t>04</a:t>
            </a:r>
            <a:endParaRPr lang="en" dirty="0"/>
          </a:p>
        </p:txBody>
      </p:sp>
      <p:sp>
        <p:nvSpPr>
          <p:cNvPr id="43" name="Google Shape;478;p27">
            <a:extLst>
              <a:ext uri="{FF2B5EF4-FFF2-40B4-BE49-F238E27FC236}">
                <a16:creationId xmlns:a16="http://schemas.microsoft.com/office/drawing/2014/main" id="{86E32116-E034-949B-CEFF-FCD792A3C59C}"/>
              </a:ext>
            </a:extLst>
          </p:cNvPr>
          <p:cNvSpPr txBox="1">
            <a:spLocks/>
          </p:cNvSpPr>
          <p:nvPr/>
        </p:nvSpPr>
        <p:spPr>
          <a:xfrm>
            <a:off x="3807178" y="3896686"/>
            <a:ext cx="1403101" cy="4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 dirty="0"/>
              <a:t>05</a:t>
            </a:r>
            <a:endParaRPr lang="en" dirty="0"/>
          </a:p>
        </p:txBody>
      </p:sp>
      <p:sp>
        <p:nvSpPr>
          <p:cNvPr id="44" name="Google Shape;480;p27">
            <a:extLst>
              <a:ext uri="{FF2B5EF4-FFF2-40B4-BE49-F238E27FC236}">
                <a16:creationId xmlns:a16="http://schemas.microsoft.com/office/drawing/2014/main" id="{D581B63B-CD18-CF29-D562-E5C74C90EEA6}"/>
              </a:ext>
            </a:extLst>
          </p:cNvPr>
          <p:cNvSpPr txBox="1">
            <a:spLocks/>
          </p:cNvSpPr>
          <p:nvPr/>
        </p:nvSpPr>
        <p:spPr>
          <a:xfrm>
            <a:off x="6249883" y="3868600"/>
            <a:ext cx="1403101" cy="4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 dirty="0"/>
              <a:t>06</a:t>
            </a:r>
            <a:endParaRPr lang="en" dirty="0"/>
          </a:p>
        </p:txBody>
      </p:sp>
      <p:sp>
        <p:nvSpPr>
          <p:cNvPr id="45" name="Google Shape;481;p27">
            <a:extLst>
              <a:ext uri="{FF2B5EF4-FFF2-40B4-BE49-F238E27FC236}">
                <a16:creationId xmlns:a16="http://schemas.microsoft.com/office/drawing/2014/main" id="{EA40073D-4228-EF85-B042-2B48E1CBE19A}"/>
              </a:ext>
            </a:extLst>
          </p:cNvPr>
          <p:cNvSpPr/>
          <p:nvPr/>
        </p:nvSpPr>
        <p:spPr>
          <a:xfrm>
            <a:off x="1437687" y="3097221"/>
            <a:ext cx="659309" cy="693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82;p27">
            <a:extLst>
              <a:ext uri="{FF2B5EF4-FFF2-40B4-BE49-F238E27FC236}">
                <a16:creationId xmlns:a16="http://schemas.microsoft.com/office/drawing/2014/main" id="{866F4311-6164-C57F-6DC4-E3FB17CE0CD1}"/>
              </a:ext>
            </a:extLst>
          </p:cNvPr>
          <p:cNvSpPr/>
          <p:nvPr/>
        </p:nvSpPr>
        <p:spPr>
          <a:xfrm>
            <a:off x="3830170" y="3098471"/>
            <a:ext cx="659309" cy="6939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83;p27">
            <a:extLst>
              <a:ext uri="{FF2B5EF4-FFF2-40B4-BE49-F238E27FC236}">
                <a16:creationId xmlns:a16="http://schemas.microsoft.com/office/drawing/2014/main" id="{5EBEC302-3EB4-049F-E0DA-27F94756186D}"/>
              </a:ext>
            </a:extLst>
          </p:cNvPr>
          <p:cNvSpPr/>
          <p:nvPr/>
        </p:nvSpPr>
        <p:spPr>
          <a:xfrm>
            <a:off x="6249883" y="3090655"/>
            <a:ext cx="659309" cy="693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" name="Google Shape;484;p27">
            <a:extLst>
              <a:ext uri="{FF2B5EF4-FFF2-40B4-BE49-F238E27FC236}">
                <a16:creationId xmlns:a16="http://schemas.microsoft.com/office/drawing/2014/main" id="{07B48930-1B6D-E2F0-0ECC-CAE32D04E346}"/>
              </a:ext>
            </a:extLst>
          </p:cNvPr>
          <p:cNvCxnSpPr>
            <a:stCxn id="45" idx="1"/>
            <a:endCxn id="42" idx="1"/>
          </p:cNvCxnSpPr>
          <p:nvPr/>
        </p:nvCxnSpPr>
        <p:spPr>
          <a:xfrm rot="10800000" flipV="1">
            <a:off x="1436089" y="3444191"/>
            <a:ext cx="1598" cy="736702"/>
          </a:xfrm>
          <a:prstGeom prst="bentConnector3">
            <a:avLst>
              <a:gd name="adj1" fmla="val 1440538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85;p27">
            <a:extLst>
              <a:ext uri="{FF2B5EF4-FFF2-40B4-BE49-F238E27FC236}">
                <a16:creationId xmlns:a16="http://schemas.microsoft.com/office/drawing/2014/main" id="{9C3466CB-619E-0826-82B2-F6B19094129C}"/>
              </a:ext>
            </a:extLst>
          </p:cNvPr>
          <p:cNvCxnSpPr>
            <a:stCxn id="46" idx="1"/>
            <a:endCxn id="43" idx="1"/>
          </p:cNvCxnSpPr>
          <p:nvPr/>
        </p:nvCxnSpPr>
        <p:spPr>
          <a:xfrm rot="10800000" flipV="1">
            <a:off x="3807178" y="3445441"/>
            <a:ext cx="22992" cy="694516"/>
          </a:xfrm>
          <a:prstGeom prst="bentConnector3">
            <a:avLst>
              <a:gd name="adj1" fmla="val 109425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486;p27">
            <a:extLst>
              <a:ext uri="{FF2B5EF4-FFF2-40B4-BE49-F238E27FC236}">
                <a16:creationId xmlns:a16="http://schemas.microsoft.com/office/drawing/2014/main" id="{CF8FA2E2-913A-C1EF-FC90-FF6E16510665}"/>
              </a:ext>
            </a:extLst>
          </p:cNvPr>
          <p:cNvCxnSpPr>
            <a:stCxn id="47" idx="1"/>
            <a:endCxn id="44" idx="1"/>
          </p:cNvCxnSpPr>
          <p:nvPr/>
        </p:nvCxnSpPr>
        <p:spPr>
          <a:xfrm rot="10800000" flipV="1">
            <a:off x="6249883" y="3437625"/>
            <a:ext cx="12700" cy="674246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" name="Google Shape;10478;p59">
            <a:extLst>
              <a:ext uri="{FF2B5EF4-FFF2-40B4-BE49-F238E27FC236}">
                <a16:creationId xmlns:a16="http://schemas.microsoft.com/office/drawing/2014/main" id="{A5C9C091-1F1D-288A-E693-3FBEC06BBFE2}"/>
              </a:ext>
            </a:extLst>
          </p:cNvPr>
          <p:cNvGrpSpPr/>
          <p:nvPr/>
        </p:nvGrpSpPr>
        <p:grpSpPr>
          <a:xfrm>
            <a:off x="1538154" y="3232616"/>
            <a:ext cx="471074" cy="434522"/>
            <a:chOff x="852385" y="1510916"/>
            <a:chExt cx="353145" cy="351998"/>
          </a:xfrm>
          <a:solidFill>
            <a:srgbClr val="002845"/>
          </a:solidFill>
        </p:grpSpPr>
        <p:sp>
          <p:nvSpPr>
            <p:cNvPr id="71" name="Google Shape;10479;p59">
              <a:extLst>
                <a:ext uri="{FF2B5EF4-FFF2-40B4-BE49-F238E27FC236}">
                  <a16:creationId xmlns:a16="http://schemas.microsoft.com/office/drawing/2014/main" id="{C86AD083-F760-EC38-482A-C3E1471B5CD8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480;p59">
              <a:extLst>
                <a:ext uri="{FF2B5EF4-FFF2-40B4-BE49-F238E27FC236}">
                  <a16:creationId xmlns:a16="http://schemas.microsoft.com/office/drawing/2014/main" id="{52468202-1A3D-98FC-C733-6B773A3ECC63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81;p59">
              <a:extLst>
                <a:ext uri="{FF2B5EF4-FFF2-40B4-BE49-F238E27FC236}">
                  <a16:creationId xmlns:a16="http://schemas.microsoft.com/office/drawing/2014/main" id="{A82A686C-AFA7-22A7-7660-3D2DCF685C62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10482;p59">
            <a:extLst>
              <a:ext uri="{FF2B5EF4-FFF2-40B4-BE49-F238E27FC236}">
                <a16:creationId xmlns:a16="http://schemas.microsoft.com/office/drawing/2014/main" id="{049C0C9B-5D6D-934F-E703-510168762966}"/>
              </a:ext>
            </a:extLst>
          </p:cNvPr>
          <p:cNvGrpSpPr/>
          <p:nvPr/>
        </p:nvGrpSpPr>
        <p:grpSpPr>
          <a:xfrm>
            <a:off x="3936325" y="3233866"/>
            <a:ext cx="457900" cy="422804"/>
            <a:chOff x="1745217" y="1515471"/>
            <a:chExt cx="343269" cy="342505"/>
          </a:xfrm>
          <a:solidFill>
            <a:srgbClr val="002845"/>
          </a:solidFill>
        </p:grpSpPr>
        <p:sp>
          <p:nvSpPr>
            <p:cNvPr id="75" name="Google Shape;10483;p59">
              <a:extLst>
                <a:ext uri="{FF2B5EF4-FFF2-40B4-BE49-F238E27FC236}">
                  <a16:creationId xmlns:a16="http://schemas.microsoft.com/office/drawing/2014/main" id="{F556B702-438A-A589-CFFC-7CBC480495D1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484;p59">
              <a:extLst>
                <a:ext uri="{FF2B5EF4-FFF2-40B4-BE49-F238E27FC236}">
                  <a16:creationId xmlns:a16="http://schemas.microsoft.com/office/drawing/2014/main" id="{DA647F48-F61B-4ED8-3FBF-3EB94B5AE009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485;p59">
              <a:extLst>
                <a:ext uri="{FF2B5EF4-FFF2-40B4-BE49-F238E27FC236}">
                  <a16:creationId xmlns:a16="http://schemas.microsoft.com/office/drawing/2014/main" id="{A693C7EF-BB09-E521-664C-EC8FA37394F2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486;p59">
              <a:extLst>
                <a:ext uri="{FF2B5EF4-FFF2-40B4-BE49-F238E27FC236}">
                  <a16:creationId xmlns:a16="http://schemas.microsoft.com/office/drawing/2014/main" id="{8A9AE700-D2A8-DCD0-2039-3C05E6D0C86E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10487;p59">
            <a:extLst>
              <a:ext uri="{FF2B5EF4-FFF2-40B4-BE49-F238E27FC236}">
                <a16:creationId xmlns:a16="http://schemas.microsoft.com/office/drawing/2014/main" id="{43B1D458-497E-B6A3-4E99-904CBB19D4C3}"/>
              </a:ext>
            </a:extLst>
          </p:cNvPr>
          <p:cNvSpPr/>
          <p:nvPr/>
        </p:nvSpPr>
        <p:spPr>
          <a:xfrm>
            <a:off x="6333524" y="3212146"/>
            <a:ext cx="487730" cy="448796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0028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0472;p59">
            <a:extLst>
              <a:ext uri="{FF2B5EF4-FFF2-40B4-BE49-F238E27FC236}">
                <a16:creationId xmlns:a16="http://schemas.microsoft.com/office/drawing/2014/main" id="{6D13C9AC-C49D-1FCA-CA51-21D9447DDBAD}"/>
              </a:ext>
            </a:extLst>
          </p:cNvPr>
          <p:cNvSpPr/>
          <p:nvPr/>
        </p:nvSpPr>
        <p:spPr>
          <a:xfrm>
            <a:off x="7599796" y="3056850"/>
            <a:ext cx="533282" cy="421858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rgbClr val="0028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474;p27">
            <a:extLst>
              <a:ext uri="{FF2B5EF4-FFF2-40B4-BE49-F238E27FC236}">
                <a16:creationId xmlns:a16="http://schemas.microsoft.com/office/drawing/2014/main" id="{5F86E4DE-EAAE-56D9-9C4C-BBCC86D8E29B}"/>
              </a:ext>
            </a:extLst>
          </p:cNvPr>
          <p:cNvSpPr txBox="1">
            <a:spLocks/>
          </p:cNvSpPr>
          <p:nvPr/>
        </p:nvSpPr>
        <p:spPr>
          <a:xfrm>
            <a:off x="6951433" y="4031317"/>
            <a:ext cx="1722075" cy="4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 dirty="0"/>
              <a:t>A</a:t>
            </a:r>
            <a:r>
              <a:rPr lang="en-US" altLang="zh-CN" dirty="0"/>
              <a:t>pplication of Models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6011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b="1" dirty="0"/>
              <a:t>LSTM (Long Short-Term Memory)</a:t>
            </a:r>
            <a:endParaRPr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CBC8E62-2C1B-A0BB-3947-894C9164EB43}"/>
              </a:ext>
            </a:extLst>
          </p:cNvPr>
          <p:cNvSpPr txBox="1"/>
          <p:nvPr/>
        </p:nvSpPr>
        <p:spPr>
          <a:xfrm>
            <a:off x="1725674" y="1019619"/>
            <a:ext cx="56926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FFFF"/>
                </a:solidFill>
                <a:latin typeface="Maven Pro"/>
              </a:rPr>
              <a:t>The previous "memories" are stored through special </a:t>
            </a:r>
            <a:r>
              <a:rPr lang="en-US" altLang="zh-CN" sz="1600" b="1" dirty="0">
                <a:solidFill>
                  <a:srgbClr val="FFFF00"/>
                </a:solidFill>
                <a:latin typeface="Maven Pro"/>
              </a:rPr>
              <a:t>gate structures:</a:t>
            </a:r>
            <a:endParaRPr lang="zh-CN" altLang="en-US" sz="1600" b="1" dirty="0">
              <a:solidFill>
                <a:srgbClr val="FFFF00"/>
              </a:solidFill>
              <a:latin typeface="Maven Pro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F9CA69-26DD-5B9F-C691-A0938254C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27" y="1679621"/>
            <a:ext cx="5787145" cy="273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090A17-6778-390C-BDE0-F459B3C91B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7" t="16451" r="29122" b="18086"/>
          <a:stretch/>
        </p:blipFill>
        <p:spPr bwMode="auto">
          <a:xfrm>
            <a:off x="6622097" y="1559310"/>
            <a:ext cx="2059305" cy="29724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825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6011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b="1" dirty="0"/>
              <a:t>LSTM (Long Short-Term Memory)</a:t>
            </a:r>
            <a:endParaRPr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BB153E-B4C4-8AE8-52ED-C9150953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0" y="921390"/>
            <a:ext cx="5872480" cy="2973705"/>
          </a:xfrm>
          <a:prstGeom prst="rect">
            <a:avLst/>
          </a:prstGeom>
        </p:spPr>
      </p:pic>
      <p:pic>
        <p:nvPicPr>
          <p:cNvPr id="6" name="图片 33">
            <a:extLst>
              <a:ext uri="{FF2B5EF4-FFF2-40B4-BE49-F238E27FC236}">
                <a16:creationId xmlns:a16="http://schemas.microsoft.com/office/drawing/2014/main" id="{9645B37E-A4E9-AEBA-7CE3-287F1D7CD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21"/>
          <a:stretch/>
        </p:blipFill>
        <p:spPr bwMode="auto">
          <a:xfrm>
            <a:off x="3501736" y="3979171"/>
            <a:ext cx="2306782" cy="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34">
            <a:extLst>
              <a:ext uri="{FF2B5EF4-FFF2-40B4-BE49-F238E27FC236}">
                <a16:creationId xmlns:a16="http://schemas.microsoft.com/office/drawing/2014/main" id="{1B0BC7ED-A893-61BA-86F1-42F4D64CB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3"/>
          <a:stretch/>
        </p:blipFill>
        <p:spPr bwMode="auto">
          <a:xfrm>
            <a:off x="6181765" y="3979171"/>
            <a:ext cx="2652949" cy="86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4D0458-0C96-9999-8E7E-031E5DC8BF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603"/>
          <a:stretch/>
        </p:blipFill>
        <p:spPr>
          <a:xfrm>
            <a:off x="384649" y="3979171"/>
            <a:ext cx="2660686" cy="88663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CBC8E62-2C1B-A0BB-3947-894C9164EB43}"/>
              </a:ext>
            </a:extLst>
          </p:cNvPr>
          <p:cNvSpPr txBox="1"/>
          <p:nvPr/>
        </p:nvSpPr>
        <p:spPr>
          <a:xfrm>
            <a:off x="1635760" y="4527250"/>
            <a:ext cx="1231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Maven Pro"/>
              </a:rPr>
              <a:t>word2vec</a:t>
            </a:r>
            <a:endParaRPr lang="zh-CN" altLang="en-US" sz="1600" b="1" dirty="0">
              <a:solidFill>
                <a:srgbClr val="FF0000"/>
              </a:solidFill>
              <a:latin typeface="Maven Pr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CCE2FF-17E0-CD11-453F-CE0A4BE0E810}"/>
              </a:ext>
            </a:extLst>
          </p:cNvPr>
          <p:cNvSpPr txBox="1"/>
          <p:nvPr/>
        </p:nvSpPr>
        <p:spPr>
          <a:xfrm>
            <a:off x="7566919" y="4551293"/>
            <a:ext cx="1231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  <a:latin typeface="Maven Pro"/>
              </a:rPr>
              <a:t>fastText</a:t>
            </a:r>
            <a:endParaRPr lang="zh-CN" altLang="en-US" sz="1600" b="1" dirty="0">
              <a:solidFill>
                <a:srgbClr val="FF0000"/>
              </a:solidFill>
              <a:latin typeface="Maven Pr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854169-CBD7-80F7-4677-F3750DA501DE}"/>
              </a:ext>
            </a:extLst>
          </p:cNvPr>
          <p:cNvSpPr txBox="1"/>
          <p:nvPr/>
        </p:nvSpPr>
        <p:spPr>
          <a:xfrm>
            <a:off x="4763402" y="4527250"/>
            <a:ext cx="1231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Maven Pro"/>
              </a:rPr>
              <a:t>Glove</a:t>
            </a:r>
            <a:endParaRPr lang="zh-CN" altLang="en-US" sz="1600" b="1" dirty="0">
              <a:solidFill>
                <a:srgbClr val="FF0000"/>
              </a:solidFill>
              <a:latin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73048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Ensemble</a:t>
            </a:r>
            <a:br>
              <a:rPr lang="en-US">
                <a:solidFill>
                  <a:schemeClr val="accent3"/>
                </a:solidFill>
              </a:rPr>
            </a:br>
            <a:r>
              <a:rPr lang="en-US">
                <a:solidFill>
                  <a:schemeClr val="accent3"/>
                </a:solidFill>
              </a:rPr>
              <a:t>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825" y="9449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sz="2000" dirty="0"/>
              <a:t>Extra-Trees</a:t>
            </a:r>
            <a:r>
              <a:rPr lang="en-US" sz="2000" dirty="0"/>
              <a:t> are extension of Bagging and are very similar to </a:t>
            </a:r>
            <a:r>
              <a:rPr lang="en-US" sz="2000" dirty="0">
                <a:solidFill>
                  <a:srgbClr val="FFFF00"/>
                </a:solidFill>
              </a:rPr>
              <a:t>random forest</a:t>
            </a:r>
            <a:r>
              <a:rPr lang="en-US" sz="2000" dirty="0"/>
              <a:t>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Bagging: Extra-Trees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95" y="2139950"/>
            <a:ext cx="4765675" cy="2544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965" y="1131470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Compared with the </a:t>
            </a:r>
            <a:r>
              <a:rPr lang="en-US" sz="2000" b="1" dirty="0">
                <a:solidFill>
                  <a:srgbClr val="FFFF00"/>
                </a:solidFill>
              </a:rPr>
              <a:t>random forest</a:t>
            </a:r>
            <a:r>
              <a:rPr lang="en-US" sz="20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sz="2000" dirty="0"/>
              <a:t>Extra Tree generally does not use random sampling, that is, each decision tree uses the </a:t>
            </a:r>
            <a:r>
              <a:rPr sz="2000" b="1" dirty="0">
                <a:solidFill>
                  <a:srgbClr val="FFFF00"/>
                </a:solidFill>
              </a:rPr>
              <a:t>original training set</a:t>
            </a:r>
            <a:r>
              <a:rPr sz="20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sz="2000" dirty="0"/>
              <a:t>Random Forest will select </a:t>
            </a:r>
            <a:r>
              <a:rPr lang="en-US" sz="2000" dirty="0"/>
              <a:t>the best features</a:t>
            </a:r>
            <a:r>
              <a:rPr sz="2000" dirty="0"/>
              <a:t> based on </a:t>
            </a:r>
            <a:r>
              <a:rPr lang="en-US" sz="2000" dirty="0"/>
              <a:t>principles</a:t>
            </a:r>
            <a:r>
              <a:rPr sz="2000" dirty="0"/>
              <a:t> such as Gini </a:t>
            </a:r>
            <a:r>
              <a:rPr lang="en-US" sz="2000" dirty="0"/>
              <a:t>index</a:t>
            </a:r>
            <a:r>
              <a:rPr sz="2000" dirty="0"/>
              <a:t>.</a:t>
            </a:r>
            <a:r>
              <a:rPr lang="en-US" sz="2000" dirty="0"/>
              <a:t> While extra tree will </a:t>
            </a:r>
            <a:r>
              <a:rPr lang="en-US" sz="2000" b="1" dirty="0">
                <a:solidFill>
                  <a:srgbClr val="FFFF00"/>
                </a:solidFill>
              </a:rPr>
              <a:t>randomly selects the features </a:t>
            </a:r>
            <a:r>
              <a:rPr lang="en-US" sz="2000" dirty="0"/>
              <a:t>to generate leaves.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 sz="2000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Bagging: Extra-Trees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924050"/>
            <a:ext cx="4147185" cy="2679700"/>
          </a:xfrm>
          <a:prstGeom prst="rect">
            <a:avLst/>
          </a:prstGeom>
        </p:spPr>
      </p:pic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38550" y="896250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Compar</a:t>
            </a:r>
            <a:r>
              <a:rPr lang="en-US" altLang="zh-CN" sz="2000" dirty="0"/>
              <a:t>ed with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Random Forest</a:t>
            </a:r>
            <a:r>
              <a:rPr lang="en-US" sz="2000" dirty="0"/>
              <a:t>, the variance of the </a:t>
            </a:r>
            <a:r>
              <a:rPr lang="en-US" sz="2000" b="1" dirty="0">
                <a:solidFill>
                  <a:srgbClr val="FFFF00"/>
                </a:solidFill>
              </a:rPr>
              <a:t>Extra tree </a:t>
            </a:r>
            <a:r>
              <a:rPr lang="en-US" sz="2000" dirty="0"/>
              <a:t>decreases, but the bias increases.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Bagging: Extra-Trees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55" y="3724275"/>
            <a:ext cx="4387215" cy="10312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72EBDC-5227-3AAF-66DA-7739BD8B5522}"/>
              </a:ext>
            </a:extLst>
          </p:cNvPr>
          <p:cNvSpPr/>
          <p:nvPr/>
        </p:nvSpPr>
        <p:spPr>
          <a:xfrm>
            <a:off x="4045413" y="4483648"/>
            <a:ext cx="1117137" cy="199502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825" y="840068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b="1" dirty="0" err="1">
                <a:solidFill>
                  <a:srgbClr val="FFFF00"/>
                </a:solidFill>
              </a:rPr>
              <a:t>XGBoost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en-US" sz="1800" dirty="0" err="1">
                <a:solidFill>
                  <a:schemeClr val="bg1"/>
                </a:solidFill>
              </a:rPr>
              <a:t>eXtreme</a:t>
            </a:r>
            <a:r>
              <a:rPr lang="en-US" sz="1800" dirty="0">
                <a:solidFill>
                  <a:schemeClr val="bg1"/>
                </a:solidFill>
              </a:rPr>
              <a:t> Gradient Boosting) </a:t>
            </a:r>
            <a:r>
              <a:rPr lang="en-US" sz="1800" dirty="0"/>
              <a:t>is an algorithm based on </a:t>
            </a:r>
            <a:r>
              <a:rPr lang="en-US" sz="1800" b="1" dirty="0">
                <a:solidFill>
                  <a:srgbClr val="FFFF00"/>
                </a:solidFill>
              </a:rPr>
              <a:t>GBDT</a:t>
            </a:r>
            <a:r>
              <a:rPr lang="en-US" sz="1800" dirty="0"/>
              <a:t> (Gradient Boosting Decision Tree). It is an additive model based on Boosting inheritance idea.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Boosting: XGBoost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090" y="2310772"/>
            <a:ext cx="3168650" cy="250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965" y="1131470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GBDT</a:t>
            </a:r>
            <a:r>
              <a:rPr lang="en-US" sz="2000" dirty="0"/>
              <a:t> model adopts forward distribution algorithm for greedy learning during training.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Each iteration of </a:t>
            </a:r>
            <a:r>
              <a:rPr lang="en-US" sz="2000" dirty="0" err="1"/>
              <a:t>XGBoost</a:t>
            </a:r>
            <a:r>
              <a:rPr lang="en-US" sz="2000" dirty="0"/>
              <a:t> learns a </a:t>
            </a:r>
            <a:r>
              <a:rPr lang="en-US" sz="2000" b="1" dirty="0">
                <a:solidFill>
                  <a:srgbClr val="FFFF00"/>
                </a:solidFill>
              </a:rPr>
              <a:t>CART (classification and regression tree)</a:t>
            </a:r>
            <a:r>
              <a:rPr lang="en-US" sz="2000" dirty="0"/>
              <a:t> to fit the residuals between the predicted results of the previous T-1 trees and the true values.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Boosting: XGBoost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965" y="1131470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Compared with the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</a:rPr>
              <a:t>Adaboost</a:t>
            </a:r>
            <a:r>
              <a:rPr lang="en-US" sz="2000" dirty="0"/>
              <a:t> we learned: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The base learner of </a:t>
            </a:r>
            <a:r>
              <a:rPr lang="en-US" sz="2000" b="1" dirty="0" err="1">
                <a:solidFill>
                  <a:srgbClr val="FFFF00"/>
                </a:solidFill>
              </a:rPr>
              <a:t>XGBoost</a:t>
            </a:r>
            <a:r>
              <a:rPr lang="en-US" sz="2000" dirty="0"/>
              <a:t> is a </a:t>
            </a:r>
            <a:r>
              <a:rPr lang="en-US" sz="2000" b="1" dirty="0">
                <a:solidFill>
                  <a:srgbClr val="FFFF00"/>
                </a:solidFill>
              </a:rPr>
              <a:t>decision tree</a:t>
            </a:r>
            <a:r>
              <a:rPr lang="en-US" sz="2000" dirty="0"/>
              <a:t>, while AdaBoost can use a variety of other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weak learners</a:t>
            </a:r>
            <a:r>
              <a:rPr lang="en-US" sz="20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 err="1"/>
              <a:t>XGBoost's</a:t>
            </a:r>
            <a:r>
              <a:rPr lang="en-US" sz="2000" dirty="0"/>
              <a:t> objective function consists of a loss function and a </a:t>
            </a:r>
            <a:r>
              <a:rPr lang="en-US" sz="2000" b="1" dirty="0">
                <a:solidFill>
                  <a:srgbClr val="FFFF00"/>
                </a:solidFill>
              </a:rPr>
              <a:t>regularization</a:t>
            </a:r>
            <a:r>
              <a:rPr lang="en-US" sz="2000" dirty="0"/>
              <a:t> term which describe complexity. While AdaBoost has no regularization term.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Boosting: XGBoost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Boosting: XGBoost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059815"/>
            <a:ext cx="5021580" cy="2651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390" y="3291840"/>
            <a:ext cx="3018155" cy="11639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DF50A2-4B13-0FBF-0A83-5ADF532E0878}"/>
              </a:ext>
            </a:extLst>
          </p:cNvPr>
          <p:cNvSpPr/>
          <p:nvPr/>
        </p:nvSpPr>
        <p:spPr>
          <a:xfrm>
            <a:off x="4782185" y="4201048"/>
            <a:ext cx="1279204" cy="199502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870610" y="2470290"/>
            <a:ext cx="3421741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Topic &amp; Background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6310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SVM</a:t>
            </a:r>
          </a:p>
        </p:txBody>
      </p:sp>
      <p:pic>
        <p:nvPicPr>
          <p:cNvPr id="2" name="图片 0" descr="934a5c127b513d7bbe048693dbe45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85" y="1276350"/>
            <a:ext cx="5391150" cy="25908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2D8A5E9-BBC2-6158-58AA-4715DA1F3364}"/>
              </a:ext>
            </a:extLst>
          </p:cNvPr>
          <p:cNvSpPr/>
          <p:nvPr/>
        </p:nvSpPr>
        <p:spPr>
          <a:xfrm>
            <a:off x="1835785" y="3667648"/>
            <a:ext cx="1279204" cy="199502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06390" y="2535025"/>
            <a:ext cx="36572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 Analysis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12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ROC-AUC Score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1E42B1-CDD3-AB8A-50CA-D405AA97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738" y="1769123"/>
            <a:ext cx="2963626" cy="2672489"/>
          </a:xfrm>
          <a:prstGeom prst="rect">
            <a:avLst/>
          </a:prstGeom>
        </p:spPr>
      </p:pic>
      <p:sp>
        <p:nvSpPr>
          <p:cNvPr id="8" name="Google Shape;465;p26">
            <a:extLst>
              <a:ext uri="{FF2B5EF4-FFF2-40B4-BE49-F238E27FC236}">
                <a16:creationId xmlns:a16="http://schemas.microsoft.com/office/drawing/2014/main" id="{5DA32C02-8A14-77BC-EB41-CB3516024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11550" y="897010"/>
            <a:ext cx="5120900" cy="148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 b="1" dirty="0"/>
              <a:t>Better than “accuracy” for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  <a:r>
              <a:rPr lang="en-US" sz="1600" b="1" dirty="0"/>
              <a:t> results.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5EACD2-9CB5-DC5E-D33A-72836A2B1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25" y="1769124"/>
            <a:ext cx="3330204" cy="26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Results</a:t>
            </a:r>
          </a:p>
        </p:txBody>
      </p:sp>
      <p:graphicFrame>
        <p:nvGraphicFramePr>
          <p:cNvPr id="201" name="Google Shape;201;p2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703038"/>
              </p:ext>
            </p:extLst>
          </p:nvPr>
        </p:nvGraphicFramePr>
        <p:xfrm>
          <a:off x="716394" y="1313325"/>
          <a:ext cx="7711212" cy="3154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9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dirty="0">
                          <a:solidFill>
                            <a:schemeClr val="lt1"/>
                          </a:solidFill>
                          <a:latin typeface="Sitka Text" panose="02000505000000020004" pitchFamily="2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Model</a:t>
                      </a:r>
                      <a:endParaRPr lang="zh-CN" altLang="en-US" sz="1400" dirty="0">
                        <a:solidFill>
                          <a:schemeClr val="lt1"/>
                        </a:solidFill>
                        <a:latin typeface="Sitka Text" panose="02000505000000020004" pitchFamily="2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itka Text" panose="02000505000000020004" pitchFamily="2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Mean AUC_ROC Score</a:t>
                      </a:r>
                      <a:endParaRPr sz="1400" dirty="0">
                        <a:solidFill>
                          <a:schemeClr val="lt1"/>
                        </a:solidFill>
                        <a:latin typeface="Sitka Text" panose="02000505000000020004" pitchFamily="2" charset="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dirty="0" err="1">
                          <a:solidFill>
                            <a:srgbClr val="FF0000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XGBoost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 (TFIDF)</a:t>
                      </a:r>
                      <a:endParaRPr sz="1400" b="1" dirty="0">
                        <a:solidFill>
                          <a:srgbClr val="FF0000"/>
                        </a:solidFill>
                        <a:latin typeface="Sylfaen" panose="010A0502050306030303" pitchFamily="18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Sylfaen" panose="010A0502050306030303" pitchFamily="18" charset="0"/>
                          <a:sym typeface="Titillium Web Light" panose="00000400000000000000"/>
                        </a:rPr>
                        <a:t>0.96</a:t>
                      </a:r>
                      <a:endParaRPr sz="1400" b="1" dirty="0">
                        <a:solidFill>
                          <a:srgbClr val="FF0000"/>
                        </a:solidFill>
                        <a:latin typeface="Sylfaen" panose="010A0502050306030303" pitchFamily="18" charset="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LSTM (</a:t>
                      </a:r>
                      <a:r>
                        <a:rPr lang="en-US" altLang="zh-CN" sz="1400" b="1" dirty="0" err="1">
                          <a:solidFill>
                            <a:srgbClr val="FF0000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FastText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)</a:t>
                      </a:r>
                      <a:endParaRPr sz="1400" b="1" dirty="0">
                        <a:solidFill>
                          <a:srgbClr val="FF0000"/>
                        </a:solidFill>
                        <a:latin typeface="Sylfaen" panose="010A0502050306030303" pitchFamily="18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Sylfaen" panose="010A0502050306030303" pitchFamily="18" charset="0"/>
                          <a:sym typeface="Titillium Web Light" panose="00000400000000000000"/>
                        </a:rPr>
                        <a:t>0.96</a:t>
                      </a:r>
                      <a:endParaRPr sz="1400" b="1" dirty="0">
                        <a:solidFill>
                          <a:srgbClr val="FF0000"/>
                        </a:solidFill>
                        <a:latin typeface="Sylfaen" panose="010A0502050306030303" pitchFamily="18" charset="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BP NN (USE)</a:t>
                      </a:r>
                      <a:endParaRPr sz="1400" dirty="0">
                        <a:solidFill>
                          <a:schemeClr val="lt1"/>
                        </a:solidFill>
                        <a:latin typeface="Sylfaen" panose="010A0502050306030303" pitchFamily="18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sym typeface="Titillium Web Light" panose="00000400000000000000"/>
                        </a:rPr>
                        <a:t>0.95</a:t>
                      </a:r>
                      <a:endParaRPr sz="1400" dirty="0">
                        <a:solidFill>
                          <a:schemeClr val="lt1"/>
                        </a:solidFill>
                        <a:latin typeface="Sylfaen" panose="010A0502050306030303" pitchFamily="18" charset="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14076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Logistic Regression (USE)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0.94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0451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Extra Trees (TFIDF)</a:t>
                      </a:r>
                      <a:endParaRPr sz="1400" dirty="0">
                        <a:solidFill>
                          <a:schemeClr val="lt1"/>
                        </a:solidFill>
                        <a:latin typeface="Sylfaen" panose="010A0502050306030303" pitchFamily="18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sym typeface="Titillium Web Light" panose="00000400000000000000"/>
                        </a:rPr>
                        <a:t>0.93</a:t>
                      </a:r>
                      <a:endParaRPr sz="1400" dirty="0">
                        <a:solidFill>
                          <a:schemeClr val="lt1"/>
                        </a:solidFill>
                        <a:latin typeface="Sylfaen" panose="010A0502050306030303" pitchFamily="18" charset="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LSTM (Glove)</a:t>
                      </a:r>
                      <a:endParaRPr sz="1400" dirty="0">
                        <a:solidFill>
                          <a:schemeClr val="lt1"/>
                        </a:solidFill>
                        <a:latin typeface="Sylfaen" panose="010A0502050306030303" pitchFamily="18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0.88</a:t>
                      </a:r>
                      <a:endParaRPr sz="1400" dirty="0">
                        <a:solidFill>
                          <a:schemeClr val="lt1"/>
                        </a:solidFill>
                        <a:latin typeface="Sylfaen" panose="010A0502050306030303" pitchFamily="18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LSTM (Word2Vec)</a:t>
                      </a:r>
                      <a:endParaRPr sz="1400" dirty="0">
                        <a:solidFill>
                          <a:schemeClr val="lt1"/>
                        </a:solidFill>
                        <a:latin typeface="Sylfaen" panose="010A0502050306030303" pitchFamily="18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0.85</a:t>
                      </a:r>
                      <a:endParaRPr sz="1400" dirty="0">
                        <a:solidFill>
                          <a:schemeClr val="lt1"/>
                        </a:solidFill>
                        <a:latin typeface="Sylfaen" panose="010A0502050306030303" pitchFamily="18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Logistic Regression (TFIDF)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ylfaen" panose="010A0502050306030303" pitchFamily="18" charset="0"/>
                          <a:ea typeface="Titillium Web Light" panose="00000400000000000000"/>
                          <a:cs typeface="Titillium Web Light" panose="00000400000000000000"/>
                          <a:sym typeface="Titillium Web Light" panose="00000400000000000000"/>
                        </a:rPr>
                        <a:t>0.73</a:t>
                      </a:r>
                      <a:endParaRPr sz="1400" dirty="0">
                        <a:solidFill>
                          <a:schemeClr val="lt1"/>
                        </a:solidFill>
                        <a:latin typeface="Sylfaen" panose="010A0502050306030303" pitchFamily="18" charset="0"/>
                        <a:ea typeface="Titillium Web Light" panose="00000400000000000000"/>
                        <a:cs typeface="Titillium Web Light" panose="00000400000000000000"/>
                        <a:sym typeface="Titillium Web Light" panose="000004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41835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 V.S. Accuracy</a:t>
            </a:r>
            <a:endParaRPr dirty="0"/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4" y="1196026"/>
            <a:ext cx="12531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CFCC"/>
                </a:solidFill>
              </a:rPr>
              <a:t>TFIDF</a:t>
            </a:r>
            <a:endParaRPr b="1" dirty="0">
              <a:solidFill>
                <a:srgbClr val="00CFCC"/>
              </a:solidFill>
            </a:endParaRPr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3551854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CFCC"/>
                </a:solidFill>
              </a:rPr>
              <a:t>Speed: </a:t>
            </a:r>
            <a:r>
              <a:rPr lang="en" b="1" dirty="0">
                <a:solidFill>
                  <a:srgbClr val="FF0000"/>
                </a:solidFill>
              </a:rPr>
              <a:t>10s</a:t>
            </a:r>
            <a:r>
              <a:rPr lang="en" dirty="0"/>
              <a:t> for 150,000 records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CFCC"/>
                </a:solidFill>
              </a:rPr>
              <a:t>Accuracy: </a:t>
            </a:r>
            <a:r>
              <a:rPr lang="en-US" b="1" dirty="0">
                <a:solidFill>
                  <a:srgbClr val="FF0000"/>
                </a:solidFill>
              </a:rPr>
              <a:t>0.96</a:t>
            </a:r>
            <a:r>
              <a:rPr lang="en-US" dirty="0"/>
              <a:t> in </a:t>
            </a:r>
            <a:r>
              <a:rPr lang="en-US" dirty="0" err="1"/>
              <a:t>XGBoost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</a:t>
            </a:r>
            <a:r>
              <a:rPr lang="en-US" b="1" dirty="0">
                <a:solidFill>
                  <a:srgbClr val="FF0000"/>
                </a:solidFill>
              </a:rPr>
              <a:t>0.73</a:t>
            </a:r>
            <a:r>
              <a:rPr lang="en-US" dirty="0"/>
              <a:t> in Logistic Regression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9973"/>
                </a:solidFill>
              </a:rPr>
              <a:t>USE</a:t>
            </a:r>
            <a:endParaRPr b="1" dirty="0">
              <a:solidFill>
                <a:srgbClr val="FF9973"/>
              </a:solidFill>
            </a:endParaRPr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4568234" y="1684093"/>
            <a:ext cx="377438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9973"/>
                </a:solidFill>
              </a:rPr>
              <a:t>Speed:</a:t>
            </a:r>
            <a:r>
              <a:rPr lang="en" dirty="0">
                <a:solidFill>
                  <a:srgbClr val="FF9973"/>
                </a:solidFill>
              </a:rPr>
              <a:t> </a:t>
            </a:r>
            <a:r>
              <a:rPr lang="en" b="1" dirty="0">
                <a:solidFill>
                  <a:srgbClr val="FF0000"/>
                </a:solidFill>
              </a:rPr>
              <a:t>30min-1h</a:t>
            </a:r>
            <a:r>
              <a:rPr lang="en" dirty="0"/>
              <a:t> for 150,000 records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9973"/>
                </a:solidFill>
              </a:rPr>
              <a:t>Accuracy:</a:t>
            </a:r>
            <a:r>
              <a:rPr lang="en" dirty="0">
                <a:solidFill>
                  <a:srgbClr val="FF9973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(???)REALLY SLOW </a:t>
            </a:r>
            <a:r>
              <a:rPr lang="en-US" altLang="zh-CN" dirty="0"/>
              <a:t>in </a:t>
            </a:r>
            <a:r>
              <a:rPr lang="en-US" altLang="zh-CN" dirty="0" err="1"/>
              <a:t>XGBoost</a:t>
            </a:r>
            <a:r>
              <a:rPr lang="en-US" altLang="zh-CN" dirty="0"/>
              <a:t>, </a:t>
            </a:r>
            <a:r>
              <a:rPr lang="en" b="1" dirty="0">
                <a:solidFill>
                  <a:srgbClr val="FF0000"/>
                </a:solidFill>
              </a:rPr>
              <a:t>0.95</a:t>
            </a:r>
            <a:r>
              <a:rPr lang="en" dirty="0"/>
              <a:t> in </a:t>
            </a:r>
            <a:r>
              <a:rPr lang="en-US" dirty="0"/>
              <a:t>Logistic Regression</a:t>
            </a:r>
            <a:endParaRPr dirty="0"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>
            <a:cxnSpLocks/>
            <a:stCxn id="572" idx="1"/>
          </p:cNvCxnSpPr>
          <p:nvPr/>
        </p:nvCxnSpPr>
        <p:spPr>
          <a:xfrm rot="10800000" flipH="1" flipV="1">
            <a:off x="931234" y="1484926"/>
            <a:ext cx="2543700" cy="2202000"/>
          </a:xfrm>
          <a:prstGeom prst="bentConnector3">
            <a:avLst>
              <a:gd name="adj1" fmla="val -898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AA50C51-5DD8-E77B-EB08-2401C6484144}"/>
              </a:ext>
            </a:extLst>
          </p:cNvPr>
          <p:cNvSpPr/>
          <p:nvPr/>
        </p:nvSpPr>
        <p:spPr>
          <a:xfrm>
            <a:off x="1867751" y="3363462"/>
            <a:ext cx="5486400" cy="856264"/>
          </a:xfrm>
          <a:prstGeom prst="roundRect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545DC1-D4F2-6261-6A07-4A9F8C8562D6}"/>
              </a:ext>
            </a:extLst>
          </p:cNvPr>
          <p:cNvSpPr/>
          <p:nvPr/>
        </p:nvSpPr>
        <p:spPr>
          <a:xfrm>
            <a:off x="1953575" y="3538886"/>
            <a:ext cx="52293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Efficiency: accurate enough &amp; fast</a:t>
            </a:r>
            <a:endParaRPr lang="zh-CN" altLang="en-US" sz="2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E40DD9-0036-2FEB-040A-D393993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67" y="924095"/>
            <a:ext cx="1517650" cy="1519995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3" name="箭头: 上 2">
            <a:extLst>
              <a:ext uri="{FF2B5EF4-FFF2-40B4-BE49-F238E27FC236}">
                <a16:creationId xmlns:a16="http://schemas.microsoft.com/office/drawing/2014/main" id="{DC4CD688-530A-F80D-4DE4-1BF9DDD18FDF}"/>
              </a:ext>
            </a:extLst>
          </p:cNvPr>
          <p:cNvSpPr/>
          <p:nvPr/>
        </p:nvSpPr>
        <p:spPr>
          <a:xfrm rot="8535790">
            <a:off x="2972767" y="2329262"/>
            <a:ext cx="245964" cy="1317333"/>
          </a:xfrm>
          <a:prstGeom prst="upArrow">
            <a:avLst/>
          </a:prstGeom>
          <a:solidFill>
            <a:schemeClr val="accent4">
              <a:lumMod val="75000"/>
              <a:alpha val="84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3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06390" y="2535025"/>
            <a:ext cx="36572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Application </a:t>
            </a:r>
            <a:br>
              <a:rPr lang="en-US" b="1" dirty="0"/>
            </a:br>
            <a:r>
              <a:rPr lang="en-US" b="1" dirty="0"/>
              <a:t>of Models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9458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506A96D-CAE1-29FF-C863-AD67E704C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53" y="1286216"/>
            <a:ext cx="3350347" cy="1699387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802CF772-6122-C3D6-4F39-D67C1FABD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" y="3185411"/>
            <a:ext cx="5130334" cy="1958089"/>
          </a:xfrm>
          <a:prstGeom prst="rect">
            <a:avLst/>
          </a:prstGeom>
        </p:spPr>
      </p:pic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288624" y="354525"/>
            <a:ext cx="32722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n-US" altLang="zh-CN" dirty="0" err="1"/>
              <a:t>ataset</a:t>
            </a:r>
            <a:r>
              <a:rPr lang="en-US" altLang="zh-CN" dirty="0"/>
              <a:t> We Crawled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C9A4E0-40C1-2FA2-8907-201C22A06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67" y="931308"/>
            <a:ext cx="3272294" cy="20195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E0B0AA-493D-5941-5D92-7AEFEA0E6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436" y="3527487"/>
            <a:ext cx="3129421" cy="16160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F419A9-EB02-6E7B-D981-8B87485D7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017" y="2278738"/>
            <a:ext cx="3330773" cy="1499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2E7C00-368C-C7A7-E5A3-D0117C91F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018" y="146337"/>
            <a:ext cx="3308743" cy="1699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9D7541F-FD7A-80CB-FC51-2A0D1D82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6" y="941021"/>
            <a:ext cx="6286823" cy="23978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7891B4-2ACC-29D2-2C53-8514546F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857" y="2273300"/>
            <a:ext cx="4076516" cy="2870200"/>
          </a:xfrm>
          <a:prstGeom prst="rect">
            <a:avLst/>
          </a:prstGeom>
        </p:spPr>
      </p:pic>
      <p:sp>
        <p:nvSpPr>
          <p:cNvPr id="12" name="Google Shape;507;p28">
            <a:extLst>
              <a:ext uri="{FF2B5EF4-FFF2-40B4-BE49-F238E27FC236}">
                <a16:creationId xmlns:a16="http://schemas.microsoft.com/office/drawing/2014/main" id="{28D962AB-687B-8DC0-953E-993CE6684D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8624" y="354525"/>
            <a:ext cx="32722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Predicted Results</a:t>
            </a:r>
            <a:endParaRPr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8CD51E7-FB0B-9FB4-9B6D-34260799CECE}"/>
              </a:ext>
            </a:extLst>
          </p:cNvPr>
          <p:cNvCxnSpPr>
            <a:cxnSpLocks/>
          </p:cNvCxnSpPr>
          <p:nvPr/>
        </p:nvCxnSpPr>
        <p:spPr>
          <a:xfrm>
            <a:off x="3879850" y="2044700"/>
            <a:ext cx="6199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Google Shape;575;p29">
            <a:extLst>
              <a:ext uri="{FF2B5EF4-FFF2-40B4-BE49-F238E27FC236}">
                <a16:creationId xmlns:a16="http://schemas.microsoft.com/office/drawing/2014/main" id="{337E4293-0DD4-4EA9-C72D-7A66D70294D0}"/>
              </a:ext>
            </a:extLst>
          </p:cNvPr>
          <p:cNvSpPr txBox="1">
            <a:spLocks/>
          </p:cNvSpPr>
          <p:nvPr/>
        </p:nvSpPr>
        <p:spPr>
          <a:xfrm>
            <a:off x="606924" y="1650461"/>
            <a:ext cx="377438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</a:rPr>
              <a:t>Translate into English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B775788-2459-907D-AA49-80C3B843A107}"/>
              </a:ext>
            </a:extLst>
          </p:cNvPr>
          <p:cNvCxnSpPr>
            <a:cxnSpLocks/>
          </p:cNvCxnSpPr>
          <p:nvPr/>
        </p:nvCxnSpPr>
        <p:spPr>
          <a:xfrm>
            <a:off x="4538341" y="3517218"/>
            <a:ext cx="558800" cy="431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Google Shape;575;p29">
            <a:extLst>
              <a:ext uri="{FF2B5EF4-FFF2-40B4-BE49-F238E27FC236}">
                <a16:creationId xmlns:a16="http://schemas.microsoft.com/office/drawing/2014/main" id="{8B305176-50DE-C9A5-D309-CC3C6C62815F}"/>
              </a:ext>
            </a:extLst>
          </p:cNvPr>
          <p:cNvSpPr txBox="1">
            <a:spLocks/>
          </p:cNvSpPr>
          <p:nvPr/>
        </p:nvSpPr>
        <p:spPr>
          <a:xfrm>
            <a:off x="974713" y="3713386"/>
            <a:ext cx="377438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</a:rPr>
              <a:t>Predict using </a:t>
            </a:r>
            <a:r>
              <a:rPr lang="en-US" b="1" dirty="0" err="1">
                <a:solidFill>
                  <a:srgbClr val="FF0000"/>
                </a:solidFill>
              </a:rPr>
              <a:t>XGBoost</a:t>
            </a:r>
            <a:r>
              <a:rPr lang="en-US" b="1" dirty="0">
                <a:solidFill>
                  <a:srgbClr val="FF0000"/>
                </a:solidFill>
              </a:rPr>
              <a:t> (Probabilities)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61;p47">
            <a:extLst>
              <a:ext uri="{FF2B5EF4-FFF2-40B4-BE49-F238E27FC236}">
                <a16:creationId xmlns:a16="http://schemas.microsoft.com/office/drawing/2014/main" id="{11C026B9-3ABD-1AD4-D9C2-A391001D87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THANKS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825" y="1481067"/>
            <a:ext cx="3535917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As network is quite developed today, many people are suffering from </a:t>
            </a:r>
            <a:r>
              <a:rPr lang="en-US" sz="1400" dirty="0">
                <a:solidFill>
                  <a:srgbClr val="00CFCC"/>
                </a:solidFill>
              </a:rPr>
              <a:t>cyber violence</a:t>
            </a:r>
            <a:r>
              <a:rPr lang="en-US" sz="1400" dirty="0"/>
              <a:t> in the form of hate speeches and toxic comments, from whom we usually call </a:t>
            </a:r>
            <a:r>
              <a:rPr lang="en-US" sz="1400" dirty="0">
                <a:solidFill>
                  <a:srgbClr val="00CFCC"/>
                </a:solidFill>
              </a:rPr>
              <a:t>“Keyboard warriors”</a:t>
            </a:r>
            <a:r>
              <a:rPr lang="en-US" sz="1400" dirty="0"/>
              <a:t>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400" dirty="0"/>
              <a:t>Therefore, it’s necessary to detect these toxic comments and determine the nature of  their negative emotions to remove them from websites, which can be thought as a </a:t>
            </a:r>
            <a:r>
              <a:rPr lang="en-US" sz="1400" dirty="0">
                <a:solidFill>
                  <a:srgbClr val="00CFCC"/>
                </a:solidFill>
              </a:rPr>
              <a:t>multi-class and multi-label classification task</a:t>
            </a:r>
            <a:r>
              <a:rPr lang="en-US" sz="1400" dirty="0"/>
              <a:t>. </a:t>
            </a:r>
            <a:endParaRPr sz="1400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Topic &amp; Background</a:t>
            </a:r>
            <a:endParaRPr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88C253-7CE4-0E08-31E8-4DEB6E238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2" b="97209" l="9883" r="90897">
                        <a14:foregroundMark x1="21717" y1="12791" x2="22497" y2="43953"/>
                        <a14:foregroundMark x1="22627" y1="7209" x2="27308" y2="14884"/>
                        <a14:foregroundMark x1="26398" y1="8372" x2="27698" y2="18140"/>
                        <a14:foregroundMark x1="18466" y1="49535" x2="16125" y2="59070"/>
                        <a14:foregroundMark x1="19636" y1="94419" x2="18856" y2="95581"/>
                        <a14:foregroundMark x1="91157" y1="20465" x2="90767" y2="21860"/>
                        <a14:foregroundMark x1="72432" y1="6512" x2="72432" y2="6512"/>
                        <a14:foregroundMark x1="45384" y1="10233" x2="45384" y2="10233"/>
                        <a14:foregroundMark x1="41092" y1="11163" x2="53056" y2="13023"/>
                        <a14:foregroundMark x1="41612" y1="8140" x2="37711" y2="23256"/>
                        <a14:foregroundMark x1="39792" y1="10930" x2="38622" y2="17674"/>
                        <a14:foregroundMark x1="78283" y1="63953" x2="81274" y2="66047"/>
                        <a14:foregroundMark x1="81014" y1="62558" x2="84395" y2="65581"/>
                        <a14:foregroundMark x1="82575" y1="20233" x2="87776" y2="19302"/>
                        <a14:foregroundMark x1="78283" y1="23721" x2="87646" y2="24651"/>
                        <a14:foregroundMark x1="47464" y1="45581" x2="51105" y2="47907"/>
                        <a14:foregroundMark x1="43433" y1="49767" x2="53316" y2="50465"/>
                        <a14:foregroundMark x1="53316" y1="50465" x2="54096" y2="50465"/>
                        <a14:foregroundMark x1="75813" y1="86279" x2="82055" y2="85349"/>
                        <a14:foregroundMark x1="46944" y1="80465" x2="47334" y2="89070"/>
                        <a14:foregroundMark x1="46034" y1="75349" x2="46554" y2="89070"/>
                        <a14:foregroundMark x1="46554" y1="89070" x2="46684" y2="89535"/>
                        <a14:foregroundMark x1="45514" y1="88140" x2="46684" y2="92558"/>
                        <a14:foregroundMark x1="44733" y1="79302" x2="44863" y2="86977"/>
                        <a14:foregroundMark x1="44603" y1="76744" x2="44603" y2="80465"/>
                        <a14:foregroundMark x1="48765" y1="86744" x2="47854" y2="92558"/>
                        <a14:foregroundMark x1="23277" y1="6512" x2="21066" y2="6512"/>
                        <a14:foregroundMark x1="20416" y1="6744" x2="17815" y2="7209"/>
                        <a14:foregroundMark x1="15085" y1="13488" x2="14824" y2="29070"/>
                        <a14:foregroundMark x1="14824" y1="29070" x2="16125" y2="33023"/>
                        <a14:foregroundMark x1="18596" y1="97209" x2="18596" y2="97209"/>
                        <a14:foregroundMark x1="21847" y1="96977" x2="21847" y2="96977"/>
                        <a14:foregroundMark x1="87906" y1="9767" x2="87906" y2="9767"/>
                        <a14:backgroundMark x1="23797" y1="46744" x2="23797" y2="46744"/>
                        <a14:backgroundMark x1="25358" y1="53953" x2="25358" y2="53953"/>
                        <a14:backgroundMark x1="19376" y1="46977" x2="19376" y2="46977"/>
                        <a14:backgroundMark x1="24577" y1="49302" x2="24577" y2="49302"/>
                        <a14:backgroundMark x1="25358" y1="52326" x2="25358" y2="52326"/>
                        <a14:backgroundMark x1="25098" y1="51628" x2="25098" y2="516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9365" y="1107290"/>
            <a:ext cx="6233970" cy="348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497E28-702F-9B79-4687-B5DE6A54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" y="2743708"/>
            <a:ext cx="3561905" cy="2247619"/>
          </a:xfrm>
          <a:prstGeom prst="rect">
            <a:avLst/>
          </a:prstGeom>
        </p:spPr>
      </p:pic>
      <p:sp>
        <p:nvSpPr>
          <p:cNvPr id="12" name="Google Shape;507;p28">
            <a:extLst>
              <a:ext uri="{FF2B5EF4-FFF2-40B4-BE49-F238E27FC236}">
                <a16:creationId xmlns:a16="http://schemas.microsoft.com/office/drawing/2014/main" id="{28D962AB-687B-8DC0-953E-993CE6684D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8624" y="354525"/>
            <a:ext cx="32722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513E4A-1B77-4B01-2C1F-8AAB94CE8221}"/>
              </a:ext>
            </a:extLst>
          </p:cNvPr>
          <p:cNvSpPr txBox="1"/>
          <p:nvPr/>
        </p:nvSpPr>
        <p:spPr>
          <a:xfrm>
            <a:off x="742950" y="987934"/>
            <a:ext cx="7658100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altLang="zh-CN" sz="1200" dirty="0" err="1">
                <a:solidFill>
                  <a:schemeClr val="hlink"/>
                </a:solidFill>
                <a:uFill>
                  <a:noFill/>
                </a:uFill>
              </a:rPr>
              <a:t>Sundermeyer</a:t>
            </a: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, M., Schlüter, R., &amp; Ney, H. (2012). LSTM neural networks for language modeling. In Thirteenth annual conference of the international speech communication association.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altLang="zh-C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altLang="zh-CN" sz="1200" dirty="0" err="1">
                <a:solidFill>
                  <a:schemeClr val="hlink"/>
                </a:solidFill>
                <a:uFill>
                  <a:noFill/>
                </a:uFill>
              </a:rPr>
              <a:t>Merity</a:t>
            </a: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, S., </a:t>
            </a:r>
            <a:r>
              <a:rPr lang="en-US" altLang="zh-CN" sz="1200" dirty="0" err="1">
                <a:solidFill>
                  <a:schemeClr val="hlink"/>
                </a:solidFill>
                <a:uFill>
                  <a:noFill/>
                </a:uFill>
              </a:rPr>
              <a:t>Keskar</a:t>
            </a: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, N. S., &amp; </a:t>
            </a:r>
            <a:r>
              <a:rPr lang="en-US" altLang="zh-CN" sz="1200" dirty="0" err="1">
                <a:solidFill>
                  <a:schemeClr val="hlink"/>
                </a:solidFill>
                <a:uFill>
                  <a:noFill/>
                </a:uFill>
              </a:rPr>
              <a:t>Socher</a:t>
            </a: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, R. (2017). Regularizing and optimizing LSTM language models. </a:t>
            </a:r>
            <a:r>
              <a:rPr lang="en-US" altLang="zh-CN" sz="1200" dirty="0" err="1">
                <a:solidFill>
                  <a:schemeClr val="hlink"/>
                </a:solidFill>
                <a:uFill>
                  <a:noFill/>
                </a:uFill>
              </a:rPr>
              <a:t>arXiv</a:t>
            </a: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 preprint arXiv:1708.02182.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altLang="zh-C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Zheng, H., Yuan, J., &amp; Chen, L. (2017). Short-term load forecasting using EMD-LSTM neural networks with a </a:t>
            </a:r>
            <a:r>
              <a:rPr lang="en-US" altLang="zh-CN" sz="1200" dirty="0" err="1">
                <a:solidFill>
                  <a:schemeClr val="hlink"/>
                </a:solidFill>
                <a:uFill>
                  <a:noFill/>
                </a:uFill>
              </a:rPr>
              <a:t>Xgboost</a:t>
            </a: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 algorithm for feature importance evaluation. Energies, 10(8), 1168.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altLang="zh-C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Zhou, Y., Li, T., Shi, J., &amp; Qian, Z. (2019). A CEEMDAN and XGBOOST-based approach to forecast crude oil prices. Complexity, 2019.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altLang="zh-C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altLang="zh-CN" sz="1200" dirty="0" err="1">
                <a:solidFill>
                  <a:schemeClr val="hlink"/>
                </a:solidFill>
                <a:uFill>
                  <a:noFill/>
                </a:uFill>
              </a:rPr>
              <a:t>Borzekowski</a:t>
            </a: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, D. L., &amp; Rickert, V. I. (2001). Adolescent cybersurfing for health information: a new resource that crosses barriers. Archives of pediatrics &amp; adolescent medicine, 155(7), 813-817.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altLang="zh-C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altLang="zh-CN" sz="1200" dirty="0" err="1">
                <a:solidFill>
                  <a:schemeClr val="hlink"/>
                </a:solidFill>
                <a:uFill>
                  <a:noFill/>
                </a:uFill>
              </a:rPr>
              <a:t>Kharwar</a:t>
            </a: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, A. R., &amp; </a:t>
            </a:r>
            <a:r>
              <a:rPr lang="en-US" altLang="zh-CN" sz="1200" dirty="0" err="1">
                <a:solidFill>
                  <a:schemeClr val="hlink"/>
                </a:solidFill>
                <a:uFill>
                  <a:noFill/>
                </a:uFill>
              </a:rPr>
              <a:t>Thakor</a:t>
            </a:r>
            <a:r>
              <a:rPr lang="en-US" altLang="zh-CN" sz="1200" dirty="0">
                <a:solidFill>
                  <a:schemeClr val="hlink"/>
                </a:solidFill>
                <a:uFill>
                  <a:noFill/>
                </a:uFill>
              </a:rPr>
              <a:t>, D. V. (2022). An Ensemble Approach for Feature Selection and Classification in Intrusion Detection Using Extra-Tree Algorithm. International Journal of Information Security and Privacy (IJISP), 16(1), 1-21.</a:t>
            </a:r>
          </a:p>
        </p:txBody>
      </p:sp>
    </p:spTree>
    <p:extLst>
      <p:ext uri="{BB962C8B-B14F-4D97-AF65-F5344CB8AC3E}">
        <p14:creationId xmlns:p14="http://schemas.microsoft.com/office/powerpoint/2010/main" val="320876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9463" y="2388844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49019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 on Existing Techniques</a:t>
            </a:r>
            <a:endParaRPr dirty="0"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2" name="Google Shape;1102;p38"/>
          <p:cNvSpPr txBox="1">
            <a:spLocks noGrp="1"/>
          </p:cNvSpPr>
          <p:nvPr>
            <p:ph type="ctrTitle" idx="4294967295"/>
          </p:nvPr>
        </p:nvSpPr>
        <p:spPr>
          <a:xfrm>
            <a:off x="588987" y="1345108"/>
            <a:ext cx="2029373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800" dirty="0">
                <a:solidFill>
                  <a:schemeClr val="accent4">
                    <a:lumMod val="75000"/>
                  </a:schemeClr>
                </a:solidFill>
              </a:rPr>
              <a:t>SVM</a:t>
            </a:r>
            <a:r>
              <a:rPr lang="en" altLang="zh-CN" sz="1800" dirty="0"/>
              <a:t>,</a:t>
            </a:r>
            <a:br>
              <a:rPr lang="en" sz="1800" dirty="0"/>
            </a:br>
            <a:r>
              <a:rPr lang="en" sz="1800" dirty="0"/>
              <a:t>Decision Tree, </a:t>
            </a:r>
            <a:br>
              <a:rPr lang="en" sz="1800" dirty="0"/>
            </a:br>
            <a:r>
              <a:rPr lang="en" sz="1800" dirty="0">
                <a:solidFill>
                  <a:schemeClr val="accent4">
                    <a:lumMod val="75000"/>
                  </a:schemeClr>
                </a:solidFill>
              </a:rPr>
              <a:t>Logistic Regression</a:t>
            </a:r>
            <a:endParaRPr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04" name="Google Shape;1104;p38"/>
          <p:cNvSpPr txBox="1">
            <a:spLocks noGrp="1"/>
          </p:cNvSpPr>
          <p:nvPr>
            <p:ph type="ctrTitle" idx="4294967295"/>
          </p:nvPr>
        </p:nvSpPr>
        <p:spPr>
          <a:xfrm>
            <a:off x="6720688" y="3982936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>
                    <a:lumMod val="75000"/>
                  </a:schemeClr>
                </a:solidFill>
              </a:rPr>
              <a:t>TFIDF</a:t>
            </a:r>
            <a:r>
              <a:rPr lang="en" sz="1800" dirty="0"/>
              <a:t>, Glove, fastText, word2vec, </a:t>
            </a:r>
            <a:r>
              <a:rPr lang="en" sz="1800" dirty="0">
                <a:solidFill>
                  <a:schemeClr val="accent4">
                    <a:lumMod val="75000"/>
                  </a:schemeClr>
                </a:solidFill>
              </a:rPr>
              <a:t>USE</a:t>
            </a:r>
            <a:endParaRPr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06" name="Google Shape;1106;p38"/>
          <p:cNvSpPr txBox="1">
            <a:spLocks noGrp="1"/>
          </p:cNvSpPr>
          <p:nvPr>
            <p:ph type="ctrTitle" idx="4294967295"/>
          </p:nvPr>
        </p:nvSpPr>
        <p:spPr>
          <a:xfrm>
            <a:off x="2688350" y="3982936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>
                    <a:lumMod val="75000"/>
                  </a:schemeClr>
                </a:solidFill>
              </a:rPr>
              <a:t>BP</a:t>
            </a:r>
            <a:r>
              <a:rPr lang="en" sz="1800" dirty="0"/>
              <a:t>, </a:t>
            </a:r>
            <a:br>
              <a:rPr lang="en" sz="1800" dirty="0"/>
            </a:br>
            <a:r>
              <a:rPr lang="en" sz="1800" dirty="0"/>
              <a:t>RNN, </a:t>
            </a:r>
            <a:br>
              <a:rPr lang="en" sz="1800" dirty="0"/>
            </a:br>
            <a:r>
              <a:rPr lang="en" sz="1800" dirty="0">
                <a:solidFill>
                  <a:schemeClr val="accent4">
                    <a:lumMod val="75000"/>
                  </a:schemeClr>
                </a:solidFill>
              </a:rPr>
              <a:t>LSTM</a:t>
            </a:r>
            <a:endParaRPr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08" name="Google Shape;1108;p38"/>
          <p:cNvSpPr txBox="1">
            <a:spLocks noGrp="1"/>
          </p:cNvSpPr>
          <p:nvPr>
            <p:ph type="ctrTitle" idx="4294967295"/>
          </p:nvPr>
        </p:nvSpPr>
        <p:spPr>
          <a:xfrm>
            <a:off x="3769051" y="1022758"/>
            <a:ext cx="3688774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/>
              <a:t>Bagging: </a:t>
            </a:r>
            <a:br>
              <a:rPr lang="en" sz="1800" u="sng" dirty="0"/>
            </a:br>
            <a:r>
              <a:rPr lang="en" sz="1800" dirty="0"/>
              <a:t>Random Forest, </a:t>
            </a:r>
            <a:r>
              <a:rPr lang="en" sz="1800" dirty="0">
                <a:solidFill>
                  <a:schemeClr val="accent4">
                    <a:lumMod val="75000"/>
                  </a:schemeClr>
                </a:solidFill>
              </a:rPr>
              <a:t>Extra Tree</a:t>
            </a:r>
            <a:br>
              <a:rPr lang="en" sz="1800" dirty="0"/>
            </a:br>
            <a:r>
              <a:rPr lang="en" sz="1800" u="sng" dirty="0"/>
              <a:t>Boosting: </a:t>
            </a:r>
            <a:br>
              <a:rPr lang="en" sz="1800" u="sng" dirty="0"/>
            </a:br>
            <a:r>
              <a:rPr lang="en" sz="1800" dirty="0"/>
              <a:t>AdaBoost, </a:t>
            </a:r>
            <a:r>
              <a:rPr lang="en" sz="1800" dirty="0">
                <a:solidFill>
                  <a:schemeClr val="accent4">
                    <a:lumMod val="75000"/>
                  </a:schemeClr>
                </a:solidFill>
              </a:rPr>
              <a:t>XGBoost</a:t>
            </a:r>
            <a:endParaRPr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708250" y="3262192"/>
            <a:ext cx="1790849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</a:rPr>
              <a:t>Classification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858978" y="2102122"/>
            <a:ext cx="1446631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Nural Networks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803839" y="3394852"/>
            <a:ext cx="1624714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Ensemble Learning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6888868" y="1961044"/>
            <a:ext cx="1511389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/>
                </a:solidFill>
              </a:rPr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86972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006638" y="2122225"/>
            <a:ext cx="3421741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Our Dataset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5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-103345" y="1336865"/>
            <a:ext cx="3391363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l">
              <a:lnSpc>
                <a:spcPct val="150000"/>
              </a:lnSpc>
              <a:buNone/>
            </a:pPr>
            <a:r>
              <a:rPr lang="en-US" altLang="zh-CN" sz="1400" dirty="0"/>
              <a:t>Our dataset was found from: </a:t>
            </a:r>
            <a:r>
              <a:rPr lang="en-US" altLang="zh-CN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https://www.kaggle.com/c/jigsaw-toxic-comment-classification-challenge</a:t>
            </a:r>
            <a:endParaRPr lang="en-US" altLang="zh-CN" sz="1400" dirty="0"/>
          </a:p>
          <a:p>
            <a:pPr indent="0" algn="l">
              <a:lnSpc>
                <a:spcPct val="150000"/>
              </a:lnSpc>
              <a:buNone/>
            </a:pPr>
            <a:endParaRPr lang="en-US" altLang="zh-CN" sz="1400" dirty="0"/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1400" dirty="0"/>
              <a:t>It contains 3 files: </a:t>
            </a: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00CFCC"/>
                </a:solidFill>
              </a:rPr>
              <a:t>test.csv, test_labels.csv, train.csv</a:t>
            </a:r>
            <a:r>
              <a:rPr lang="en-US" altLang="zh-CN" sz="1400" dirty="0"/>
              <a:t>.</a:t>
            </a:r>
            <a:endParaRPr lang="zh-CN" altLang="zh-CN" sz="14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Source</a:t>
            </a:r>
            <a:endParaRPr b="1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946408" y="-138778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3D85DB0C-CD79-A6AF-6AFF-4CF4FDE1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018" y="929952"/>
            <a:ext cx="5639370" cy="33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8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</a:t>
            </a:r>
            <a:r>
              <a:rPr lang="en-US" altLang="zh-CN" b="1" dirty="0" err="1"/>
              <a:t>ata</a:t>
            </a:r>
            <a:r>
              <a:rPr lang="en-US" altLang="zh-CN" b="1" dirty="0"/>
              <a:t> Structure</a:t>
            </a:r>
            <a:endParaRPr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DA1B37-F04B-BA3E-1A23-1A1BE18D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80" y="1062103"/>
            <a:ext cx="6667440" cy="253669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1B5A44E-2E0F-F2E5-0E89-E013C5157BE4}"/>
              </a:ext>
            </a:extLst>
          </p:cNvPr>
          <p:cNvCxnSpPr>
            <a:cxnSpLocks/>
          </p:cNvCxnSpPr>
          <p:nvPr/>
        </p:nvCxnSpPr>
        <p:spPr>
          <a:xfrm flipV="1">
            <a:off x="6304036" y="879949"/>
            <a:ext cx="342900" cy="30852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Google Shape;506;p28">
            <a:extLst>
              <a:ext uri="{FF2B5EF4-FFF2-40B4-BE49-F238E27FC236}">
                <a16:creationId xmlns:a16="http://schemas.microsoft.com/office/drawing/2014/main" id="{506E1A30-13BD-055D-9D51-EAA52775A5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51255" y="408475"/>
            <a:ext cx="3391363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l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6 labels for negative comments</a:t>
            </a:r>
            <a:endParaRPr lang="zh-CN" altLang="zh-CN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68BAF-3FC0-31CD-E38C-733546CEC309}"/>
              </a:ext>
            </a:extLst>
          </p:cNvPr>
          <p:cNvSpPr/>
          <p:nvPr/>
        </p:nvSpPr>
        <p:spPr>
          <a:xfrm>
            <a:off x="5010150" y="1295400"/>
            <a:ext cx="2749550" cy="19850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542CE26-24A0-2FA1-D113-D046BDE5EF3C}"/>
              </a:ext>
            </a:extLst>
          </p:cNvPr>
          <p:cNvCxnSpPr>
            <a:cxnSpLocks/>
          </p:cNvCxnSpPr>
          <p:nvPr/>
        </p:nvCxnSpPr>
        <p:spPr>
          <a:xfrm>
            <a:off x="3511550" y="3038609"/>
            <a:ext cx="457200" cy="68511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Google Shape;506;p28">
            <a:extLst>
              <a:ext uri="{FF2B5EF4-FFF2-40B4-BE49-F238E27FC236}">
                <a16:creationId xmlns:a16="http://schemas.microsoft.com/office/drawing/2014/main" id="{A818FE46-93E2-E703-C637-CC03651840A5}"/>
              </a:ext>
            </a:extLst>
          </p:cNvPr>
          <p:cNvSpPr txBox="1">
            <a:spLocks/>
          </p:cNvSpPr>
          <p:nvPr/>
        </p:nvSpPr>
        <p:spPr>
          <a:xfrm>
            <a:off x="2466743" y="3691425"/>
            <a:ext cx="4518257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indent="0">
              <a:buFont typeface="Maven Pro"/>
              <a:buNone/>
            </a:pP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Negative comment with </a:t>
            </a:r>
            <a:r>
              <a:rPr lang="en-US" altLang="zh-CN" sz="1400" b="1" dirty="0">
                <a:solidFill>
                  <a:schemeClr val="bg1"/>
                </a:solidFill>
              </a:rPr>
              <a:t>“toxic”, “</a:t>
            </a:r>
            <a:r>
              <a:rPr lang="en-US" altLang="zh-CN" sz="1400" b="1" dirty="0" err="1">
                <a:solidFill>
                  <a:schemeClr val="bg1"/>
                </a:solidFill>
              </a:rPr>
              <a:t>severe_toxic</a:t>
            </a:r>
            <a:r>
              <a:rPr lang="en-US" altLang="zh-CN" sz="1400" b="1" dirty="0">
                <a:solidFill>
                  <a:schemeClr val="bg1"/>
                </a:solidFill>
              </a:rPr>
              <a:t>”, “obscene”, “insult” </a:t>
            </a: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labels</a:t>
            </a:r>
            <a:endParaRPr lang="zh-CN" altLang="zh-CN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FC163F0-95A5-8F8A-1D05-FBBFD5685902}"/>
              </a:ext>
            </a:extLst>
          </p:cNvPr>
          <p:cNvCxnSpPr>
            <a:cxnSpLocks/>
          </p:cNvCxnSpPr>
          <p:nvPr/>
        </p:nvCxnSpPr>
        <p:spPr>
          <a:xfrm>
            <a:off x="7699606" y="2274953"/>
            <a:ext cx="49530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Google Shape;506;p28">
            <a:extLst>
              <a:ext uri="{FF2B5EF4-FFF2-40B4-BE49-F238E27FC236}">
                <a16:creationId xmlns:a16="http://schemas.microsoft.com/office/drawing/2014/main" id="{A012848D-90F9-D110-D778-E10AA29DA9F0}"/>
              </a:ext>
            </a:extLst>
          </p:cNvPr>
          <p:cNvSpPr txBox="1">
            <a:spLocks/>
          </p:cNvSpPr>
          <p:nvPr/>
        </p:nvSpPr>
        <p:spPr>
          <a:xfrm>
            <a:off x="7643655" y="1955861"/>
            <a:ext cx="1843245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indent="0">
              <a:buFont typeface="Maven Pro"/>
              <a:buNone/>
            </a:pP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Clean comments</a:t>
            </a:r>
            <a:endParaRPr lang="zh-CN" altLang="zh-CN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1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30736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</a:t>
            </a:r>
            <a:r>
              <a:rPr lang="en-US" altLang="zh-CN" b="1" dirty="0" err="1"/>
              <a:t>ata</a:t>
            </a:r>
            <a:r>
              <a:rPr lang="en-US" altLang="zh-CN" b="1" dirty="0"/>
              <a:t> Visualization</a:t>
            </a:r>
            <a:endParaRPr b="1" dirty="0"/>
          </a:p>
        </p:txBody>
      </p:sp>
      <p:sp>
        <p:nvSpPr>
          <p:cNvPr id="20" name="Google Shape;506;p28">
            <a:extLst>
              <a:ext uri="{FF2B5EF4-FFF2-40B4-BE49-F238E27FC236}">
                <a16:creationId xmlns:a16="http://schemas.microsoft.com/office/drawing/2014/main" id="{506E1A30-13BD-055D-9D51-EAA52775A5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46970" y="3975641"/>
            <a:ext cx="4285745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l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Unbalanced dataset: Most are </a:t>
            </a:r>
            <a:r>
              <a:rPr lang="en-US" altLang="zh-CN" sz="1400" b="1" dirty="0">
                <a:solidFill>
                  <a:schemeClr val="bg1"/>
                </a:solidFill>
              </a:rPr>
              <a:t>“clean”</a:t>
            </a:r>
            <a:endParaRPr lang="zh-CN" altLang="zh-CN" sz="1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C4811-ADE0-034E-8D9A-A5937556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1212458"/>
            <a:ext cx="3660951" cy="23944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888ED4-9359-0551-C9E8-706B0854E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559" y="1212458"/>
            <a:ext cx="3791643" cy="23944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38904C-8966-F740-DE4A-C085EE845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24" y="1212458"/>
            <a:ext cx="3656293" cy="23944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068BAF-3FC0-31CD-E38C-733546CEC309}"/>
              </a:ext>
            </a:extLst>
          </p:cNvPr>
          <p:cNvSpPr/>
          <p:nvPr/>
        </p:nvSpPr>
        <p:spPr>
          <a:xfrm>
            <a:off x="3628800" y="1212458"/>
            <a:ext cx="532800" cy="223634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1B5A44E-2E0F-F2E5-0E89-E013C5157BE4}"/>
              </a:ext>
            </a:extLst>
          </p:cNvPr>
          <p:cNvCxnSpPr>
            <a:cxnSpLocks/>
          </p:cNvCxnSpPr>
          <p:nvPr/>
        </p:nvCxnSpPr>
        <p:spPr>
          <a:xfrm>
            <a:off x="3886780" y="3524231"/>
            <a:ext cx="364662" cy="45736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6C0DC80-1BDA-6624-F879-8A1D1B6A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559" y="1212457"/>
            <a:ext cx="3791643" cy="2401987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367090F-4D2F-229F-EA67-B2DEFF7D5537}"/>
              </a:ext>
            </a:extLst>
          </p:cNvPr>
          <p:cNvCxnSpPr>
            <a:cxnSpLocks/>
          </p:cNvCxnSpPr>
          <p:nvPr/>
        </p:nvCxnSpPr>
        <p:spPr>
          <a:xfrm flipH="1">
            <a:off x="5145441" y="3524230"/>
            <a:ext cx="420158" cy="45736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1CEE69A-02A7-2A57-6224-A4FA29D2F450}"/>
              </a:ext>
            </a:extLst>
          </p:cNvPr>
          <p:cNvSpPr/>
          <p:nvPr/>
        </p:nvSpPr>
        <p:spPr>
          <a:xfrm>
            <a:off x="5565599" y="1212457"/>
            <a:ext cx="662401" cy="223634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10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290c61-0419-46e1-8dd2-76651ae7df09}"/>
</p:tagLst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1034</Words>
  <Application>Microsoft Office PowerPoint</Application>
  <PresentationFormat>全屏显示(16:9)</PresentationFormat>
  <Paragraphs>159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Arial</vt:lpstr>
      <vt:lpstr>Advent Pro SemiBold</vt:lpstr>
      <vt:lpstr>Maven Pro</vt:lpstr>
      <vt:lpstr>Sylfaen</vt:lpstr>
      <vt:lpstr>Fira Sans Condensed Medium</vt:lpstr>
      <vt:lpstr>Cambria Math</vt:lpstr>
      <vt:lpstr>Nunito Light</vt:lpstr>
      <vt:lpstr>Share Tech</vt:lpstr>
      <vt:lpstr>Sitka Text</vt:lpstr>
      <vt:lpstr>Livvic Light</vt:lpstr>
      <vt:lpstr>Fira Sans Extra Condensed Medium</vt:lpstr>
      <vt:lpstr>Data Science Consulting by Slidesgo</vt:lpstr>
      <vt:lpstr>Classification of Negative Emotions in Online Comments</vt:lpstr>
      <vt:lpstr>Our Dataset</vt:lpstr>
      <vt:lpstr>Topic &amp; Background</vt:lpstr>
      <vt:lpstr>Topic &amp; Background</vt:lpstr>
      <vt:lpstr>Survey on Existing Techniques</vt:lpstr>
      <vt:lpstr>Our Dataset</vt:lpstr>
      <vt:lpstr>Source</vt:lpstr>
      <vt:lpstr>Data Structure</vt:lpstr>
      <vt:lpstr>Data Visualization</vt:lpstr>
      <vt:lpstr>Data Preprocessing</vt:lpstr>
      <vt:lpstr>Data Preprocessing</vt:lpstr>
      <vt:lpstr>Models &amp; Algorithms</vt:lpstr>
      <vt:lpstr>Logistic Regression (implemented by ourselves)</vt:lpstr>
      <vt:lpstr>Logistic Regression</vt:lpstr>
      <vt:lpstr>BP Neural Network (implemented by ourselves)</vt:lpstr>
      <vt:lpstr>BP Neural Network (Using USE)</vt:lpstr>
      <vt:lpstr>LSTM</vt:lpstr>
      <vt:lpstr>RNN (Recurrent Neural Network)</vt:lpstr>
      <vt:lpstr>RNN (Recurrent Neural Network)</vt:lpstr>
      <vt:lpstr>LSTM (Long Short-Term Memory)</vt:lpstr>
      <vt:lpstr>LSTM (Long Short-Term Memory)</vt:lpstr>
      <vt:lpstr>Ensemble Learning</vt:lpstr>
      <vt:lpstr>Bagging: Extra-Trees</vt:lpstr>
      <vt:lpstr>Bagging: Extra-Trees</vt:lpstr>
      <vt:lpstr>Bagging: Extra-Trees</vt:lpstr>
      <vt:lpstr>Boosting: XGBoost</vt:lpstr>
      <vt:lpstr>Boosting: XGBoost</vt:lpstr>
      <vt:lpstr>Boosting: XGBoost</vt:lpstr>
      <vt:lpstr>Boosting: XGBoost</vt:lpstr>
      <vt:lpstr>SVM</vt:lpstr>
      <vt:lpstr>SVM</vt:lpstr>
      <vt:lpstr>Results Analysis</vt:lpstr>
      <vt:lpstr>ROC-AUC Score</vt:lpstr>
      <vt:lpstr>Results</vt:lpstr>
      <vt:lpstr>Speed V.S. Accuracy</vt:lpstr>
      <vt:lpstr>Application  of Models</vt:lpstr>
      <vt:lpstr>Dataset We Crawled</vt:lpstr>
      <vt:lpstr>Predicted Results</vt:lpstr>
      <vt:lpstr>THANKS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Negative Emotions in Online Comments</dc:title>
  <dc:creator>CRAB XIE</dc:creator>
  <cp:lastModifiedBy>XIE CRAB</cp:lastModifiedBy>
  <cp:revision>9</cp:revision>
  <dcterms:modified xsi:type="dcterms:W3CDTF">2022-05-18T03:40:19Z</dcterms:modified>
</cp:coreProperties>
</file>